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8A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8" d="100"/>
          <a:sy n="138" d="100"/>
        </p:scale>
        <p:origin x="132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6438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MICHAEL opens. 'If you came for CIS safeguard 4.7, wrong room.' ~3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HENRY. 'Level 1: backups exist. Level 3: you've tested them.'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RODDY. 'If you don't have MFA, I can tell you the pentest result for free.' ~3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HENRY. Kids respond to playgrounds better than threats. Same with users. ~3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JOSH. 'We've made all these mistakes. That's how we know.' ~5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RODDY. 'If they can't repeat it, try smaller words.' ~3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MICHAEL. 'Your newest tech following the same playbook — THAT'S maturity.' ~3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HENRY. Real example: '14 machines no EDR. $200K ransomware risk. Deploy by Friday.'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RODDY. 'This is the slide you photograph.' ~3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ALL PANELISTS. Let it get messy. ~15-20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MICHAEL closes. 'Go to Level 3. Test your backups. Thanks for giving a shit.' ~2 min. TOTAL: ~55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30 sec each. Josh mentions disc golf career that didn't pan out.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HENRY. 'Show of hands: who tried a framework and gave up?' ~3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JOSH: 'I told a client CIS Control 1 and they said — is that a video game?' ~3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MICHAEL. Pause. Let it land.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JOSH. '$50K SIEM and no MFA on their own RMM.' ~3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RODDY. '$10K fence / $2K cow.'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JOSH. 'The bar is on the floor.' Also what insurance requires.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JOSH. 'Your insurance won't pay without MFA. Now do you care?' ~3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35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4.jpe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3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4.jpe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29.png"/><Relationship Id="rId5" Type="http://schemas.openxmlformats.org/officeDocument/2006/relationships/image" Target="../media/image24.png"/><Relationship Id="rId10" Type="http://schemas.openxmlformats.org/officeDocument/2006/relationships/image" Target="../media/image28.png"/><Relationship Id="rId4" Type="http://schemas.openxmlformats.org/officeDocument/2006/relationships/image" Target="../media/image23.png"/><Relationship Id="rId9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3" Type="http://schemas.openxmlformats.org/officeDocument/2006/relationships/image" Target="../media/image13.jpe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2.png"/><Relationship Id="rId4" Type="http://schemas.openxmlformats.org/officeDocument/2006/relationships/image" Target="../media/image30.png"/><Relationship Id="rId9" Type="http://schemas.openxmlformats.org/officeDocument/2006/relationships/image" Target="../media/image3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4760" y="274320"/>
            <a:ext cx="731520" cy="73152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7720" y="274320"/>
            <a:ext cx="731520" cy="7315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7200" y="11887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E88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Cyber Maturity Model</a:t>
            </a:r>
            <a:endParaRPr lang="en-US" sz="4000" dirty="0"/>
          </a:p>
        </p:txBody>
      </p:sp>
      <p:sp>
        <p:nvSpPr>
          <p:cNvPr id="5" name="Text 1"/>
          <p:cNvSpPr/>
          <p:nvPr/>
        </p:nvSpPr>
        <p:spPr>
          <a:xfrm>
            <a:off x="914400" y="2103120"/>
            <a:ext cx="7315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to Align to CIS for People Who Don't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 a Shit About Controls</a:t>
            </a:r>
            <a:endParaRPr lang="en-US" sz="1800" dirty="0"/>
          </a:p>
        </p:txBody>
      </p:sp>
      <p:sp>
        <p:nvSpPr>
          <p:cNvPr id="6" name="Text 2"/>
          <p:cNvSpPr/>
          <p:nvPr/>
        </p:nvSpPr>
        <p:spPr>
          <a:xfrm>
            <a:off x="457200" y="310896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BB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Michael Zbarsky  •  Josh Hohbein  •  Henry Timm  •  Roddy Bergeron</a:t>
            </a:r>
            <a:endParaRPr lang="en-US" sz="1300" dirty="0"/>
          </a:p>
        </p:txBody>
      </p:sp>
      <p:sp>
        <p:nvSpPr>
          <p:cNvPr id="7" name="Text 3"/>
          <p:cNvSpPr/>
          <p:nvPr/>
        </p:nvSpPr>
        <p:spPr>
          <a:xfrm>
            <a:off x="914400" y="36576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BB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alphabet soup. No compliance theater. Just the stuff that actually works.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9144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E88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Levels 2–3: Now You're Actually Doing Things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274320" y="785910"/>
            <a:ext cx="4023360" cy="384048"/>
          </a:xfrm>
          <a:prstGeom prst="rect">
            <a:avLst/>
          </a:prstGeom>
          <a:solidFill>
            <a:srgbClr val="F9731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65760" y="785910"/>
            <a:ext cx="38404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Level 2: Getting Serious</a:t>
            </a:r>
            <a:endParaRPr lang="en-US" sz="13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60" y="1261398"/>
            <a:ext cx="237744" cy="23774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85800" y="1197390"/>
            <a:ext cx="3474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Gen Firewall</a:t>
            </a:r>
            <a:endParaRPr lang="en-US" sz="10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60" y="1590582"/>
            <a:ext cx="237744" cy="23774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85800" y="1526574"/>
            <a:ext cx="3474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DNS Filtering</a:t>
            </a:r>
            <a:endParaRPr lang="en-US" sz="10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60" y="1919766"/>
            <a:ext cx="237744" cy="23774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85800" y="1855758"/>
            <a:ext cx="3474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Tenant Hardening</a:t>
            </a:r>
            <a:endParaRPr lang="en-US" sz="105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60" y="2248950"/>
            <a:ext cx="237744" cy="237744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685800" y="2184942"/>
            <a:ext cx="3474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MDM Deployment</a:t>
            </a:r>
            <a:endParaRPr lang="en-US" sz="10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60" y="2578134"/>
            <a:ext cx="237744" cy="237744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685800" y="2514126"/>
            <a:ext cx="3474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IR Personnel Identified</a:t>
            </a:r>
            <a:endParaRPr lang="en-US" sz="1050" dirty="0"/>
          </a:p>
        </p:txBody>
      </p:sp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60" y="2907318"/>
            <a:ext cx="237744" cy="237744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685800" y="2843310"/>
            <a:ext cx="3474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Disaster Recovery Plan</a:t>
            </a:r>
            <a:endParaRPr lang="en-US" sz="105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60" y="3236502"/>
            <a:ext cx="237744" cy="237744"/>
          </a:xfrm>
          <a:prstGeom prst="rect">
            <a:avLst/>
          </a:prstGeom>
        </p:spPr>
      </p:pic>
      <p:sp>
        <p:nvSpPr>
          <p:cNvPr id="18" name="Text 9"/>
          <p:cNvSpPr/>
          <p:nvPr/>
        </p:nvSpPr>
        <p:spPr>
          <a:xfrm>
            <a:off x="685800" y="3172494"/>
            <a:ext cx="3474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Continuity Plan</a:t>
            </a:r>
            <a:endParaRPr lang="en-US" sz="1050" dirty="0"/>
          </a:p>
        </p:txBody>
      </p:sp>
      <p:pic>
        <p:nvPicPr>
          <p:cNvPr id="19" name="Image 7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60" y="3565686"/>
            <a:ext cx="237744" cy="237744"/>
          </a:xfrm>
          <a:prstGeom prst="rect">
            <a:avLst/>
          </a:prstGeom>
        </p:spPr>
      </p:pic>
      <p:sp>
        <p:nvSpPr>
          <p:cNvPr id="20" name="Text 10"/>
          <p:cNvSpPr/>
          <p:nvPr/>
        </p:nvSpPr>
        <p:spPr>
          <a:xfrm>
            <a:off x="685800" y="3501678"/>
            <a:ext cx="3474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 Controls</a:t>
            </a:r>
            <a:endParaRPr lang="en-US" sz="1050" dirty="0"/>
          </a:p>
        </p:txBody>
      </p:sp>
      <p:pic>
        <p:nvPicPr>
          <p:cNvPr id="21" name="Image 8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60" y="3894870"/>
            <a:ext cx="237744" cy="237744"/>
          </a:xfrm>
          <a:prstGeom prst="rect">
            <a:avLst/>
          </a:prstGeom>
        </p:spPr>
      </p:pic>
      <p:sp>
        <p:nvSpPr>
          <p:cNvPr id="22" name="Text 11"/>
          <p:cNvSpPr/>
          <p:nvPr/>
        </p:nvSpPr>
        <p:spPr>
          <a:xfrm>
            <a:off x="685800" y="3830862"/>
            <a:ext cx="3474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Geo-Fencing</a:t>
            </a:r>
            <a:endParaRPr lang="en-US" sz="1050" dirty="0"/>
          </a:p>
        </p:txBody>
      </p:sp>
      <p:sp>
        <p:nvSpPr>
          <p:cNvPr id="23" name="Shape 12"/>
          <p:cNvSpPr/>
          <p:nvPr/>
        </p:nvSpPr>
        <p:spPr>
          <a:xfrm>
            <a:off x="4663440" y="785910"/>
            <a:ext cx="4023360" cy="384048"/>
          </a:xfrm>
          <a:prstGeom prst="rect">
            <a:avLst/>
          </a:prstGeom>
          <a:solidFill>
            <a:srgbClr val="FBBF2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13"/>
          <p:cNvSpPr/>
          <p:nvPr/>
        </p:nvSpPr>
        <p:spPr>
          <a:xfrm>
            <a:off x="4754880" y="785910"/>
            <a:ext cx="38404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D0D0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Level 3: The Goal Line</a:t>
            </a:r>
            <a:endParaRPr lang="en-US" sz="1300" dirty="0"/>
          </a:p>
        </p:txBody>
      </p:sp>
      <p:pic>
        <p:nvPicPr>
          <p:cNvPr id="25" name="Image 9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4880" y="1261398"/>
            <a:ext cx="237744" cy="237744"/>
          </a:xfrm>
          <a:prstGeom prst="rect">
            <a:avLst/>
          </a:prstGeom>
        </p:spPr>
      </p:pic>
      <p:sp>
        <p:nvSpPr>
          <p:cNvPr id="26" name="Text 14"/>
          <p:cNvSpPr/>
          <p:nvPr/>
        </p:nvSpPr>
        <p:spPr>
          <a:xfrm>
            <a:off x="5074920" y="1197390"/>
            <a:ext cx="3474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Backup Test &amp; Restore</a:t>
            </a:r>
            <a:endParaRPr lang="en-US" sz="1050" dirty="0"/>
          </a:p>
        </p:txBody>
      </p:sp>
      <p:pic>
        <p:nvPicPr>
          <p:cNvPr id="27" name="Image 1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4880" y="1590582"/>
            <a:ext cx="237744" cy="237744"/>
          </a:xfrm>
          <a:prstGeom prst="rect">
            <a:avLst/>
          </a:prstGeom>
        </p:spPr>
      </p:pic>
      <p:sp>
        <p:nvSpPr>
          <p:cNvPr id="28" name="Text 15"/>
          <p:cNvSpPr/>
          <p:nvPr/>
        </p:nvSpPr>
        <p:spPr>
          <a:xfrm>
            <a:off x="5074920" y="1526574"/>
            <a:ext cx="3474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Role-Specific Training</a:t>
            </a:r>
            <a:endParaRPr lang="en-US" sz="1050" dirty="0"/>
          </a:p>
        </p:txBody>
      </p:sp>
      <p:pic>
        <p:nvPicPr>
          <p:cNvPr id="29" name="Image 1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4880" y="1919766"/>
            <a:ext cx="237744" cy="237744"/>
          </a:xfrm>
          <a:prstGeom prst="rect">
            <a:avLst/>
          </a:prstGeom>
        </p:spPr>
      </p:pic>
      <p:sp>
        <p:nvSpPr>
          <p:cNvPr id="30" name="Text 16"/>
          <p:cNvSpPr/>
          <p:nvPr/>
        </p:nvSpPr>
        <p:spPr>
          <a:xfrm>
            <a:off x="5074920" y="1855758"/>
            <a:ext cx="3474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Asset Management</a:t>
            </a:r>
            <a:endParaRPr lang="en-US" sz="1050" dirty="0"/>
          </a:p>
        </p:txBody>
      </p:sp>
      <p:pic>
        <p:nvPicPr>
          <p:cNvPr id="31" name="Image 1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4880" y="2248950"/>
            <a:ext cx="237744" cy="237744"/>
          </a:xfrm>
          <a:prstGeom prst="rect">
            <a:avLst/>
          </a:prstGeom>
        </p:spPr>
      </p:pic>
      <p:sp>
        <p:nvSpPr>
          <p:cNvPr id="32" name="Text 17"/>
          <p:cNvSpPr/>
          <p:nvPr/>
        </p:nvSpPr>
        <p:spPr>
          <a:xfrm>
            <a:off x="5074920" y="2184942"/>
            <a:ext cx="3474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Network Documentation</a:t>
            </a:r>
            <a:endParaRPr lang="en-US" sz="1050" dirty="0"/>
          </a:p>
        </p:txBody>
      </p:sp>
      <p:pic>
        <p:nvPicPr>
          <p:cNvPr id="33" name="Image 1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4880" y="2578134"/>
            <a:ext cx="237744" cy="237744"/>
          </a:xfrm>
          <a:prstGeom prst="rect">
            <a:avLst/>
          </a:prstGeom>
        </p:spPr>
      </p:pic>
      <p:sp>
        <p:nvSpPr>
          <p:cNvPr id="34" name="Text 18"/>
          <p:cNvSpPr/>
          <p:nvPr/>
        </p:nvSpPr>
        <p:spPr>
          <a:xfrm>
            <a:off x="5074920" y="2514126"/>
            <a:ext cx="3474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Authentication Controls</a:t>
            </a:r>
            <a:endParaRPr lang="en-US" sz="1050" dirty="0"/>
          </a:p>
        </p:txBody>
      </p:sp>
      <p:pic>
        <p:nvPicPr>
          <p:cNvPr id="35" name="Image 1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4880" y="2907318"/>
            <a:ext cx="237744" cy="237744"/>
          </a:xfrm>
          <a:prstGeom prst="rect">
            <a:avLst/>
          </a:prstGeom>
        </p:spPr>
      </p:pic>
      <p:sp>
        <p:nvSpPr>
          <p:cNvPr id="36" name="Text 19"/>
          <p:cNvSpPr/>
          <p:nvPr/>
        </p:nvSpPr>
        <p:spPr>
          <a:xfrm>
            <a:off x="5074920" y="2843310"/>
            <a:ext cx="3474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Protection Policies</a:t>
            </a:r>
            <a:endParaRPr lang="en-US" sz="1050" dirty="0"/>
          </a:p>
        </p:txBody>
      </p:sp>
      <p:pic>
        <p:nvPicPr>
          <p:cNvPr id="37" name="Image 1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4880" y="3236502"/>
            <a:ext cx="237744" cy="237744"/>
          </a:xfrm>
          <a:prstGeom prst="rect">
            <a:avLst/>
          </a:prstGeom>
        </p:spPr>
      </p:pic>
      <p:sp>
        <p:nvSpPr>
          <p:cNvPr id="38" name="Text 20"/>
          <p:cNvSpPr/>
          <p:nvPr/>
        </p:nvSpPr>
        <p:spPr>
          <a:xfrm>
            <a:off x="5074920" y="3172494"/>
            <a:ext cx="3474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Vulnerability Mgmt Process</a:t>
            </a:r>
            <a:endParaRPr lang="en-US" sz="1050" dirty="0"/>
          </a:p>
        </p:txBody>
      </p:sp>
      <p:pic>
        <p:nvPicPr>
          <p:cNvPr id="39" name="Image 16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4880" y="3565686"/>
            <a:ext cx="237744" cy="237744"/>
          </a:xfrm>
          <a:prstGeom prst="rect">
            <a:avLst/>
          </a:prstGeom>
        </p:spPr>
      </p:pic>
      <p:sp>
        <p:nvSpPr>
          <p:cNvPr id="40" name="Text 21"/>
          <p:cNvSpPr/>
          <p:nvPr/>
        </p:nvSpPr>
        <p:spPr>
          <a:xfrm>
            <a:off x="5074920" y="3501678"/>
            <a:ext cx="3474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Incident Response Plan</a:t>
            </a:r>
            <a:endParaRPr lang="en-US" sz="1050" dirty="0"/>
          </a:p>
        </p:txBody>
      </p:sp>
      <p:sp>
        <p:nvSpPr>
          <p:cNvPr id="41" name="Text 22"/>
          <p:cNvSpPr/>
          <p:nvPr/>
        </p:nvSpPr>
        <p:spPr>
          <a:xfrm>
            <a:off x="0" y="432598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i="1" dirty="0">
                <a:solidFill>
                  <a:srgbClr val="FBBF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Level 3 is the goal for EVERY client. Period. No exceptions.</a:t>
            </a:r>
            <a:endParaRPr lang="en-US" sz="1100" dirty="0"/>
          </a:p>
        </p:txBody>
      </p:sp>
      <p:sp>
        <p:nvSpPr>
          <p:cNvPr id="42" name="Text 24">
            <a:extLst>
              <a:ext uri="{FF2B5EF4-FFF2-40B4-BE49-F238E27FC236}">
                <a16:creationId xmlns:a16="http://schemas.microsoft.com/office/drawing/2014/main" id="{AC37D584-9394-F53C-193E-8B497020905A}"/>
              </a:ext>
            </a:extLst>
          </p:cNvPr>
          <p:cNvSpPr/>
          <p:nvPr/>
        </p:nvSpPr>
        <p:spPr>
          <a:xfrm>
            <a:off x="0" y="4855464"/>
            <a:ext cx="9144000" cy="274320"/>
          </a:xfrm>
          <a:prstGeom prst="rect">
            <a:avLst/>
          </a:prstGeom>
          <a:solidFill>
            <a:srgbClr val="E88A1A"/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Level 1 = backups exist. Level 3 = you've actually tested them. Big difference.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9144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E88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Levels 4–5: For the Overachievers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274320" y="685800"/>
            <a:ext cx="4023360" cy="384048"/>
          </a:xfrm>
          <a:prstGeom prst="rect">
            <a:avLst/>
          </a:prstGeom>
          <a:solidFill>
            <a:srgbClr val="3B82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65760" y="685800"/>
            <a:ext cx="38404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Level 4: Managed</a:t>
            </a:r>
            <a:endParaRPr lang="en-US" sz="13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60" y="1161288"/>
            <a:ext cx="237744" cy="23774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85800" y="1097280"/>
            <a:ext cx="3474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Provider Management</a:t>
            </a:r>
            <a:endParaRPr lang="en-US" sz="10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60" y="1490472"/>
            <a:ext cx="237744" cy="23774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85800" y="1426464"/>
            <a:ext cx="3474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Vuln Mgmt &amp; Remediation</a:t>
            </a:r>
            <a:endParaRPr lang="en-US" sz="10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60" y="1819656"/>
            <a:ext cx="237744" cy="23774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85800" y="1755648"/>
            <a:ext cx="3474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Penetration Testing</a:t>
            </a:r>
            <a:endParaRPr lang="en-US" sz="105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60" y="2148840"/>
            <a:ext cx="237744" cy="237744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685800" y="2084832"/>
            <a:ext cx="3474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Advanced Data Protection</a:t>
            </a:r>
            <a:endParaRPr lang="en-US" sz="10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60" y="2478024"/>
            <a:ext cx="237744" cy="237744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685800" y="2414016"/>
            <a:ext cx="3474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SIEM Deployment</a:t>
            </a:r>
            <a:endParaRPr lang="en-US" sz="1050" dirty="0"/>
          </a:p>
        </p:txBody>
      </p:sp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60" y="2807208"/>
            <a:ext cx="237744" cy="237744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685800" y="2743200"/>
            <a:ext cx="3474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SSO Deployment</a:t>
            </a:r>
            <a:endParaRPr lang="en-US" sz="105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60" y="3136392"/>
            <a:ext cx="237744" cy="237744"/>
          </a:xfrm>
          <a:prstGeom prst="rect">
            <a:avLst/>
          </a:prstGeom>
        </p:spPr>
      </p:pic>
      <p:sp>
        <p:nvSpPr>
          <p:cNvPr id="18" name="Text 9"/>
          <p:cNvSpPr/>
          <p:nvPr/>
        </p:nvSpPr>
        <p:spPr>
          <a:xfrm>
            <a:off x="685800" y="3072384"/>
            <a:ext cx="3474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RBAC / Access Control Review</a:t>
            </a:r>
            <a:endParaRPr lang="en-US" sz="1050" dirty="0"/>
          </a:p>
        </p:txBody>
      </p:sp>
      <p:pic>
        <p:nvPicPr>
          <p:cNvPr id="19" name="Image 7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60" y="3465576"/>
            <a:ext cx="237744" cy="237744"/>
          </a:xfrm>
          <a:prstGeom prst="rect">
            <a:avLst/>
          </a:prstGeom>
        </p:spPr>
      </p:pic>
      <p:sp>
        <p:nvSpPr>
          <p:cNvPr id="20" name="Text 10"/>
          <p:cNvSpPr/>
          <p:nvPr/>
        </p:nvSpPr>
        <p:spPr>
          <a:xfrm>
            <a:off x="685800" y="3401568"/>
            <a:ext cx="3474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Advanced Asset Review</a:t>
            </a:r>
            <a:endParaRPr lang="en-US" sz="1050" dirty="0"/>
          </a:p>
        </p:txBody>
      </p:sp>
      <p:sp>
        <p:nvSpPr>
          <p:cNvPr id="21" name="Shape 11"/>
          <p:cNvSpPr/>
          <p:nvPr/>
        </p:nvSpPr>
        <p:spPr>
          <a:xfrm>
            <a:off x="4663440" y="685800"/>
            <a:ext cx="4023360" cy="384048"/>
          </a:xfrm>
          <a:prstGeom prst="rect">
            <a:avLst/>
          </a:prstGeom>
          <a:solidFill>
            <a:srgbClr val="22C55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12"/>
          <p:cNvSpPr/>
          <p:nvPr/>
        </p:nvSpPr>
        <p:spPr>
          <a:xfrm>
            <a:off x="4754880" y="685800"/>
            <a:ext cx="38404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Level 5: Boss Mode</a:t>
            </a:r>
            <a:endParaRPr lang="en-US" sz="1300" dirty="0"/>
          </a:p>
        </p:txBody>
      </p:sp>
      <p:pic>
        <p:nvPicPr>
          <p:cNvPr id="23" name="Image 8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4880" y="1161288"/>
            <a:ext cx="237744" cy="237744"/>
          </a:xfrm>
          <a:prstGeom prst="rect">
            <a:avLst/>
          </a:prstGeom>
        </p:spPr>
      </p:pic>
      <p:sp>
        <p:nvSpPr>
          <p:cNvPr id="24" name="Text 13"/>
          <p:cNvSpPr/>
          <p:nvPr/>
        </p:nvSpPr>
        <p:spPr>
          <a:xfrm>
            <a:off x="5074920" y="1097280"/>
            <a:ext cx="3474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Weekly Asset Inventory Review</a:t>
            </a:r>
            <a:endParaRPr lang="en-US" sz="1050" dirty="0"/>
          </a:p>
        </p:txBody>
      </p:sp>
      <p:pic>
        <p:nvPicPr>
          <p:cNvPr id="25" name="Image 9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4880" y="1490472"/>
            <a:ext cx="237744" cy="237744"/>
          </a:xfrm>
          <a:prstGeom prst="rect">
            <a:avLst/>
          </a:prstGeom>
        </p:spPr>
      </p:pic>
      <p:sp>
        <p:nvSpPr>
          <p:cNvPr id="26" name="Text 14"/>
          <p:cNvSpPr/>
          <p:nvPr/>
        </p:nvSpPr>
        <p:spPr>
          <a:xfrm>
            <a:off x="5074920" y="1426464"/>
            <a:ext cx="3474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Advanced Log Collection</a:t>
            </a:r>
            <a:endParaRPr lang="en-US" sz="1050" dirty="0"/>
          </a:p>
        </p:txBody>
      </p:sp>
      <p:pic>
        <p:nvPicPr>
          <p:cNvPr id="27" name="Image 1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4880" y="1819656"/>
            <a:ext cx="237744" cy="237744"/>
          </a:xfrm>
          <a:prstGeom prst="rect">
            <a:avLst/>
          </a:prstGeom>
        </p:spPr>
      </p:pic>
      <p:sp>
        <p:nvSpPr>
          <p:cNvPr id="28" name="Text 15"/>
          <p:cNvSpPr/>
          <p:nvPr/>
        </p:nvSpPr>
        <p:spPr>
          <a:xfrm>
            <a:off x="5074920" y="1755648"/>
            <a:ext cx="3474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Advanced Service Provider Mgmt</a:t>
            </a:r>
            <a:endParaRPr lang="en-US" sz="1050" dirty="0"/>
          </a:p>
        </p:txBody>
      </p:sp>
      <p:pic>
        <p:nvPicPr>
          <p:cNvPr id="29" name="Image 1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4880" y="2148840"/>
            <a:ext cx="237744" cy="237744"/>
          </a:xfrm>
          <a:prstGeom prst="rect">
            <a:avLst/>
          </a:prstGeom>
        </p:spPr>
      </p:pic>
      <p:sp>
        <p:nvSpPr>
          <p:cNvPr id="30" name="Text 16"/>
          <p:cNvSpPr/>
          <p:nvPr/>
        </p:nvSpPr>
        <p:spPr>
          <a:xfrm>
            <a:off x="5074920" y="2084832"/>
            <a:ext cx="3474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Segmentation</a:t>
            </a:r>
            <a:endParaRPr lang="en-US" sz="1050" dirty="0"/>
          </a:p>
        </p:txBody>
      </p:sp>
      <p:pic>
        <p:nvPicPr>
          <p:cNvPr id="31" name="Image 1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4880" y="2478024"/>
            <a:ext cx="237744" cy="237744"/>
          </a:xfrm>
          <a:prstGeom prst="rect">
            <a:avLst/>
          </a:prstGeom>
        </p:spPr>
      </p:pic>
      <p:sp>
        <p:nvSpPr>
          <p:cNvPr id="32" name="Text 17"/>
          <p:cNvSpPr/>
          <p:nvPr/>
        </p:nvSpPr>
        <p:spPr>
          <a:xfrm>
            <a:off x="5074920" y="2414016"/>
            <a:ext cx="3474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Administrative Air Gapping</a:t>
            </a:r>
            <a:endParaRPr lang="en-US" sz="1050" dirty="0"/>
          </a:p>
        </p:txBody>
      </p:sp>
      <p:pic>
        <p:nvPicPr>
          <p:cNvPr id="33" name="Image 1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4880" y="2807208"/>
            <a:ext cx="237744" cy="237744"/>
          </a:xfrm>
          <a:prstGeom prst="rect">
            <a:avLst/>
          </a:prstGeom>
        </p:spPr>
      </p:pic>
      <p:sp>
        <p:nvSpPr>
          <p:cNvPr id="34" name="Text 18"/>
          <p:cNvSpPr/>
          <p:nvPr/>
        </p:nvSpPr>
        <p:spPr>
          <a:xfrm>
            <a:off x="5074920" y="2743200"/>
            <a:ext cx="3474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Advanced Technical Control Auth</a:t>
            </a:r>
            <a:endParaRPr lang="en-US" sz="1050" dirty="0"/>
          </a:p>
        </p:txBody>
      </p:sp>
      <p:sp>
        <p:nvSpPr>
          <p:cNvPr id="35" name="Text 19"/>
          <p:cNvSpPr/>
          <p:nvPr/>
        </p:nvSpPr>
        <p:spPr>
          <a:xfrm>
            <a:off x="274320" y="41148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000" b="1" i="1" dirty="0" err="1">
                <a:solidFill>
                  <a:srgbClr val="FBBF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Pentesting</a:t>
            </a:r>
            <a:r>
              <a:rPr lang="en-US" sz="1000" b="1" i="1" dirty="0">
                <a:solidFill>
                  <a:srgbClr val="FBBF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at Level 4, not Level 1. If you aren't doing the basics, save the $15K and fix MFA first.</a:t>
            </a:r>
          </a:p>
        </p:txBody>
      </p:sp>
      <p:sp>
        <p:nvSpPr>
          <p:cNvPr id="38" name="Text 21">
            <a:extLst>
              <a:ext uri="{FF2B5EF4-FFF2-40B4-BE49-F238E27FC236}">
                <a16:creationId xmlns:a16="http://schemas.microsoft.com/office/drawing/2014/main" id="{A7A6B510-B6A1-11B6-9418-E380716DC8C6}"/>
              </a:ext>
            </a:extLst>
          </p:cNvPr>
          <p:cNvSpPr/>
          <p:nvPr/>
        </p:nvSpPr>
        <p:spPr>
          <a:xfrm>
            <a:off x="0" y="4869180"/>
            <a:ext cx="9144000" cy="274320"/>
          </a:xfrm>
          <a:prstGeom prst="rect">
            <a:avLst/>
          </a:prstGeom>
          <a:solidFill>
            <a:srgbClr val="E88A1A"/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Nobody needs Level 5 unless a regulator is breathing down your neck.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37160"/>
            <a:ext cx="7315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E88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Stuff Nobody Warns You About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274320" y="822960"/>
            <a:ext cx="2697480" cy="3291840"/>
          </a:xfrm>
          <a:prstGeom prst="rect">
            <a:avLst/>
          </a:prstGeom>
          <a:solidFill>
            <a:srgbClr val="0A0F1F"/>
          </a:solidFill>
          <a:ln/>
          <a:effectLst>
            <a:outerShdw blurRad="762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274320" y="822960"/>
            <a:ext cx="2697480" cy="54864"/>
          </a:xfrm>
          <a:prstGeom prst="rect">
            <a:avLst/>
          </a:prstGeom>
          <a:solidFill>
            <a:srgbClr val="2D6A4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0160" y="1097280"/>
            <a:ext cx="594360" cy="5943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11480" y="1783080"/>
            <a:ext cx="2423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Staff Buy-In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411480" y="2240280"/>
            <a:ext cx="242316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35000"/>
              </a:lnSpc>
            </a:pPr>
            <a:r>
              <a:rPr lang="en-US" sz="10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affects everyone</a:t>
            </a:r>
            <a:endParaRPr lang="en-US" sz="1050" dirty="0"/>
          </a:p>
          <a:p>
            <a:pPr>
              <a:lnSpc>
                <a:spcPct val="135000"/>
              </a:lnSpc>
            </a:pPr>
            <a:r>
              <a:rPr lang="en-US" sz="10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Gamify it — rewards &gt; punishment</a:t>
            </a:r>
            <a:endParaRPr lang="en-US" sz="1050" dirty="0"/>
          </a:p>
          <a:p>
            <a:pPr>
              <a:lnSpc>
                <a:spcPct val="135000"/>
              </a:lnSpc>
            </a:pPr>
            <a:r>
              <a:rPr lang="en-US" sz="10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is NOT a punishment</a:t>
            </a:r>
            <a:endParaRPr lang="en-US" sz="1050" dirty="0"/>
          </a:p>
          <a:p>
            <a:pPr>
              <a:lnSpc>
                <a:spcPct val="135000"/>
              </a:lnSpc>
            </a:pPr>
            <a:r>
              <a:rPr lang="en-US" sz="10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the CEO clicks the phish link,</a:t>
            </a:r>
            <a:endParaRPr lang="en-US" sz="1050" dirty="0"/>
          </a:p>
          <a:p>
            <a:pPr>
              <a:lnSpc>
                <a:spcPct val="135000"/>
              </a:lnSpc>
            </a:pPr>
            <a:r>
              <a:rPr lang="en-US" sz="105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you've got bigger problems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3200400" y="822960"/>
            <a:ext cx="2697480" cy="3291840"/>
          </a:xfrm>
          <a:prstGeom prst="rect">
            <a:avLst/>
          </a:prstGeom>
          <a:solidFill>
            <a:srgbClr val="0A0F1F"/>
          </a:solidFill>
          <a:ln/>
          <a:effectLst>
            <a:outerShdw blurRad="762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3200400" y="822960"/>
            <a:ext cx="2697480" cy="54864"/>
          </a:xfrm>
          <a:prstGeom prst="rect">
            <a:avLst/>
          </a:prstGeom>
          <a:solidFill>
            <a:srgbClr val="B85C3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6240" y="1097280"/>
            <a:ext cx="594360" cy="59436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3337560" y="1783080"/>
            <a:ext cx="2423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No IT Surprises</a:t>
            </a:r>
            <a:endParaRPr lang="en-US" sz="1500" dirty="0"/>
          </a:p>
        </p:txBody>
      </p:sp>
      <p:sp>
        <p:nvSpPr>
          <p:cNvPr id="12" name="Text 8"/>
          <p:cNvSpPr/>
          <p:nvPr/>
        </p:nvSpPr>
        <p:spPr>
          <a:xfrm>
            <a:off x="3337560" y="2240280"/>
            <a:ext cx="242316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050" dirty="0">
                <a:solidFill>
                  <a:srgbClr val="BB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Communicate before rollout</a:t>
            </a:r>
            <a:endParaRPr lang="en-US" sz="1050" dirty="0"/>
          </a:p>
          <a:p>
            <a:pPr marL="0" indent="0">
              <a:lnSpc>
                <a:spcPct val="135000"/>
              </a:lnSpc>
              <a:buNone/>
            </a:pPr>
            <a:r>
              <a:rPr lang="en-US" sz="1050" dirty="0">
                <a:solidFill>
                  <a:srgbClr val="BB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Tell people what's changing</a:t>
            </a:r>
            <a:endParaRPr lang="en-US" sz="1050" dirty="0"/>
          </a:p>
          <a:p>
            <a:pPr marL="0" indent="0">
              <a:lnSpc>
                <a:spcPct val="135000"/>
              </a:lnSpc>
              <a:buNone/>
            </a:pPr>
            <a:r>
              <a:rPr lang="en-US" sz="1050" dirty="0">
                <a:solidFill>
                  <a:srgbClr val="BB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 everything</a:t>
            </a:r>
            <a:endParaRPr lang="en-US" sz="1050" dirty="0"/>
          </a:p>
          <a:p>
            <a:pPr marL="0" indent="0">
              <a:lnSpc>
                <a:spcPct val="135000"/>
              </a:lnSpc>
              <a:buNone/>
            </a:pPr>
            <a:r>
              <a:rPr lang="en-US" sz="1050" dirty="0">
                <a:solidFill>
                  <a:srgbClr val="BB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Quickly fix what you break</a:t>
            </a:r>
            <a:endParaRPr lang="en-US" sz="1050" dirty="0"/>
          </a:p>
        </p:txBody>
      </p:sp>
      <p:sp>
        <p:nvSpPr>
          <p:cNvPr id="13" name="Shape 9"/>
          <p:cNvSpPr/>
          <p:nvPr/>
        </p:nvSpPr>
        <p:spPr>
          <a:xfrm>
            <a:off x="6126480" y="822960"/>
            <a:ext cx="2697480" cy="3291840"/>
          </a:xfrm>
          <a:prstGeom prst="rect">
            <a:avLst/>
          </a:prstGeom>
          <a:solidFill>
            <a:srgbClr val="0A0F1F"/>
          </a:solidFill>
          <a:ln/>
          <a:effectLst>
            <a:outerShdw blurRad="762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0"/>
          <p:cNvSpPr/>
          <p:nvPr/>
        </p:nvSpPr>
        <p:spPr>
          <a:xfrm>
            <a:off x="6126480" y="822960"/>
            <a:ext cx="2697480" cy="54864"/>
          </a:xfrm>
          <a:prstGeom prst="rect">
            <a:avLst/>
          </a:prstGeom>
          <a:solidFill>
            <a:srgbClr val="1B496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32320" y="1097280"/>
            <a:ext cx="594360" cy="59436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6263640" y="1783080"/>
            <a:ext cx="2423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Budget Reality</a:t>
            </a:r>
            <a:endParaRPr lang="en-US" sz="1500" dirty="0"/>
          </a:p>
        </p:txBody>
      </p:sp>
      <p:sp>
        <p:nvSpPr>
          <p:cNvPr id="17" name="Text 12"/>
          <p:cNvSpPr/>
          <p:nvPr/>
        </p:nvSpPr>
        <p:spPr>
          <a:xfrm>
            <a:off x="6263640" y="2240280"/>
            <a:ext cx="242316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050" dirty="0">
                <a:solidFill>
                  <a:srgbClr val="BB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People/Process controls first</a:t>
            </a:r>
            <a:endParaRPr lang="en-US" sz="1050" dirty="0"/>
          </a:p>
          <a:p>
            <a:pPr marL="0" indent="0">
              <a:lnSpc>
                <a:spcPct val="135000"/>
              </a:lnSpc>
              <a:buNone/>
            </a:pPr>
            <a:r>
              <a:rPr lang="en-US" sz="1050" dirty="0">
                <a:solidFill>
                  <a:srgbClr val="BB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Leverage the 'free wins'</a:t>
            </a:r>
            <a:endParaRPr lang="en-US" sz="1050" dirty="0"/>
          </a:p>
          <a:p>
            <a:pPr marL="0" indent="0">
              <a:lnSpc>
                <a:spcPct val="135000"/>
              </a:lnSpc>
              <a:buNone/>
            </a:pPr>
            <a:r>
              <a:rPr lang="en-US" sz="1050" dirty="0">
                <a:solidFill>
                  <a:srgbClr val="BB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Prioritize ROI, not cool factor</a:t>
            </a:r>
            <a:endParaRPr lang="en-US" sz="1050" dirty="0"/>
          </a:p>
          <a:p>
            <a:pPr marL="0" indent="0">
              <a:lnSpc>
                <a:spcPct val="135000"/>
              </a:lnSpc>
              <a:buNone/>
            </a:pPr>
            <a:r>
              <a:rPr lang="en-US" sz="1050" dirty="0">
                <a:solidFill>
                  <a:srgbClr val="BB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tool won't save you</a:t>
            </a:r>
            <a:endParaRPr lang="en-US" sz="1050" dirty="0"/>
          </a:p>
        </p:txBody>
      </p:sp>
      <p:sp>
        <p:nvSpPr>
          <p:cNvPr id="18" name="Text 14">
            <a:extLst>
              <a:ext uri="{FF2B5EF4-FFF2-40B4-BE49-F238E27FC236}">
                <a16:creationId xmlns:a16="http://schemas.microsoft.com/office/drawing/2014/main" id="{3B9995A4-D959-4F0B-BB75-CD7D46E10FF7}"/>
              </a:ext>
            </a:extLst>
          </p:cNvPr>
          <p:cNvSpPr/>
          <p:nvPr/>
        </p:nvSpPr>
        <p:spPr>
          <a:xfrm>
            <a:off x="1463040" y="4869180"/>
            <a:ext cx="6217920" cy="274320"/>
          </a:xfrm>
          <a:prstGeom prst="rect">
            <a:avLst/>
          </a:prstGeom>
          <a:solidFill>
            <a:srgbClr val="E88A1A"/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Kids respond better to playgrounds than threats. So do your users.</a:t>
            </a:r>
            <a:endParaRPr lang="en-US"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37160"/>
            <a:ext cx="7315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E9456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How to Screw This Up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59436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BB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(A field guide based on real MSPs we've watched face-plant)</a:t>
            </a:r>
            <a:endParaRPr lang="en-US" sz="11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097280"/>
            <a:ext cx="347472" cy="34747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60120" y="1005840"/>
            <a:ext cx="3108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Skipping alignment entirely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4023360" y="1005840"/>
            <a:ext cx="4663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Jumping to ops before defining what 'good' even looks like.</a:t>
            </a:r>
            <a:endParaRPr lang="en-US" sz="11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Shape 4"/>
          <p:cNvSpPr/>
          <p:nvPr/>
        </p:nvSpPr>
        <p:spPr>
          <a:xfrm>
            <a:off x="457200" y="1600200"/>
            <a:ext cx="8229600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737360"/>
            <a:ext cx="347472" cy="34747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960120" y="1645920"/>
            <a:ext cx="3108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Buying shiny tools first</a:t>
            </a:r>
            <a:endParaRPr lang="en-US" sz="1200" dirty="0"/>
          </a:p>
        </p:txBody>
      </p:sp>
      <p:sp>
        <p:nvSpPr>
          <p:cNvPr id="10" name="Text 6"/>
          <p:cNvSpPr/>
          <p:nvPr/>
        </p:nvSpPr>
        <p:spPr>
          <a:xfrm>
            <a:off x="4023360" y="1645920"/>
            <a:ext cx="4663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can't tool your way out of a process problem. Stop trying.</a:t>
            </a:r>
            <a:endParaRPr lang="en-US" sz="11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Shape 7"/>
          <p:cNvSpPr/>
          <p:nvPr/>
        </p:nvSpPr>
        <p:spPr>
          <a:xfrm>
            <a:off x="457200" y="2240280"/>
            <a:ext cx="8229600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2377440"/>
            <a:ext cx="347472" cy="347472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960120" y="2286000"/>
            <a:ext cx="3108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Confusing compliance with security</a:t>
            </a:r>
            <a:endParaRPr lang="en-US" sz="1200" dirty="0"/>
          </a:p>
        </p:txBody>
      </p:sp>
      <p:sp>
        <p:nvSpPr>
          <p:cNvPr id="14" name="Text 9"/>
          <p:cNvSpPr/>
          <p:nvPr/>
        </p:nvSpPr>
        <p:spPr>
          <a:xfrm>
            <a:off x="4023360" y="2286000"/>
            <a:ext cx="4663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 ≠ security. Security ≠ compliance. Tattoo this.</a:t>
            </a:r>
            <a:endParaRPr lang="en-US" sz="11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5" name="Shape 10"/>
          <p:cNvSpPr/>
          <p:nvPr/>
        </p:nvSpPr>
        <p:spPr>
          <a:xfrm>
            <a:off x="457200" y="2880360"/>
            <a:ext cx="8229600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3017520"/>
            <a:ext cx="347472" cy="347472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960120" y="2926080"/>
            <a:ext cx="3108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Deploying a SIEM on day one</a:t>
            </a:r>
            <a:endParaRPr lang="en-US" sz="1200" dirty="0"/>
          </a:p>
        </p:txBody>
      </p:sp>
      <p:sp>
        <p:nvSpPr>
          <p:cNvPr id="18" name="Text 12"/>
          <p:cNvSpPr/>
          <p:nvPr/>
        </p:nvSpPr>
        <p:spPr>
          <a:xfrm>
            <a:off x="4023360" y="2926080"/>
            <a:ext cx="4663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don't need logs if you don't have MFA. Walk before you run.</a:t>
            </a:r>
            <a:endParaRPr lang="en-US" sz="11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9" name="Shape 13"/>
          <p:cNvSpPr/>
          <p:nvPr/>
        </p:nvSpPr>
        <p:spPr>
          <a:xfrm>
            <a:off x="457200" y="3520440"/>
            <a:ext cx="8229600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3657600"/>
            <a:ext cx="347472" cy="347472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960120" y="3566160"/>
            <a:ext cx="3108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Calling a vuln scan an 'assessment'</a:t>
            </a:r>
            <a:endParaRPr lang="en-US" sz="1200" dirty="0"/>
          </a:p>
        </p:txBody>
      </p:sp>
      <p:sp>
        <p:nvSpPr>
          <p:cNvPr id="22" name="Text 15"/>
          <p:cNvSpPr/>
          <p:nvPr/>
        </p:nvSpPr>
        <p:spPr>
          <a:xfrm>
            <a:off x="4023360" y="3566160"/>
            <a:ext cx="4663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self-guided questionnaire isn't an assessment either. Stop it.</a:t>
            </a:r>
            <a:endParaRPr lang="en-US" sz="11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3" name="Text 17">
            <a:extLst>
              <a:ext uri="{FF2B5EF4-FFF2-40B4-BE49-F238E27FC236}">
                <a16:creationId xmlns:a16="http://schemas.microsoft.com/office/drawing/2014/main" id="{2E9F517A-D406-299D-703C-2B409267CC95}"/>
              </a:ext>
            </a:extLst>
          </p:cNvPr>
          <p:cNvSpPr/>
          <p:nvPr/>
        </p:nvSpPr>
        <p:spPr>
          <a:xfrm>
            <a:off x="0" y="4869180"/>
            <a:ext cx="9144000" cy="274320"/>
          </a:xfrm>
          <a:prstGeom prst="rect">
            <a:avLst/>
          </a:prstGeom>
          <a:solidFill>
            <a:srgbClr val="E88A1A"/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We've made all of these mistakes. That's how we know.</a:t>
            </a:r>
            <a:endParaRPr lang="en-US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37160"/>
            <a:ext cx="7315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E88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Framework Controls → Human Words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365760" y="868680"/>
            <a:ext cx="2743200" cy="566928"/>
          </a:xfrm>
          <a:prstGeom prst="rect">
            <a:avLst/>
          </a:prstGeom>
          <a:solidFill>
            <a:srgbClr val="0A0F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57200" y="868680"/>
            <a:ext cx="2560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BBBBC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Access Control</a:t>
            </a:r>
            <a:endParaRPr lang="en-US" sz="12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6120" y="1005840"/>
            <a:ext cx="292608" cy="29260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3749040" y="868680"/>
            <a:ext cx="4937760" cy="566928"/>
          </a:xfrm>
          <a:prstGeom prst="rect">
            <a:avLst/>
          </a:prstGeom>
          <a:solidFill>
            <a:srgbClr val="E9456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6200" y="960120"/>
            <a:ext cx="384048" cy="38404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389120" y="868680"/>
            <a:ext cx="4114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Right people, right access, right now</a:t>
            </a:r>
            <a:endParaRPr lang="en-US" sz="1200" dirty="0"/>
          </a:p>
        </p:txBody>
      </p:sp>
      <p:sp>
        <p:nvSpPr>
          <p:cNvPr id="9" name="Shape 5"/>
          <p:cNvSpPr/>
          <p:nvPr/>
        </p:nvSpPr>
        <p:spPr>
          <a:xfrm>
            <a:off x="365760" y="1554480"/>
            <a:ext cx="2743200" cy="566928"/>
          </a:xfrm>
          <a:prstGeom prst="rect">
            <a:avLst/>
          </a:prstGeom>
          <a:solidFill>
            <a:srgbClr val="0A0F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6"/>
          <p:cNvSpPr/>
          <p:nvPr/>
        </p:nvSpPr>
        <p:spPr>
          <a:xfrm>
            <a:off x="457200" y="1554480"/>
            <a:ext cx="2560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BBBBC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Asset Management</a:t>
            </a:r>
            <a:endParaRPr lang="en-US" sz="120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6120" y="1691640"/>
            <a:ext cx="292608" cy="292608"/>
          </a:xfrm>
          <a:prstGeom prst="rect">
            <a:avLst/>
          </a:prstGeom>
        </p:spPr>
      </p:pic>
      <p:sp>
        <p:nvSpPr>
          <p:cNvPr id="12" name="Shape 7"/>
          <p:cNvSpPr/>
          <p:nvPr/>
        </p:nvSpPr>
        <p:spPr>
          <a:xfrm>
            <a:off x="3749040" y="1554480"/>
            <a:ext cx="4937760" cy="566928"/>
          </a:xfrm>
          <a:prstGeom prst="rect">
            <a:avLst/>
          </a:prstGeom>
          <a:solidFill>
            <a:srgbClr val="E9456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86200" y="1645920"/>
            <a:ext cx="384048" cy="384048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4389120" y="1554480"/>
            <a:ext cx="4114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Know what you have (HW, SW, Data, Cloud, People)</a:t>
            </a:r>
            <a:endParaRPr lang="en-US" sz="1200" dirty="0"/>
          </a:p>
        </p:txBody>
      </p:sp>
      <p:sp>
        <p:nvSpPr>
          <p:cNvPr id="15" name="Shape 9"/>
          <p:cNvSpPr/>
          <p:nvPr/>
        </p:nvSpPr>
        <p:spPr>
          <a:xfrm>
            <a:off x="365760" y="2240280"/>
            <a:ext cx="2743200" cy="566928"/>
          </a:xfrm>
          <a:prstGeom prst="rect">
            <a:avLst/>
          </a:prstGeom>
          <a:solidFill>
            <a:srgbClr val="0A0F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0"/>
          <p:cNvSpPr/>
          <p:nvPr/>
        </p:nvSpPr>
        <p:spPr>
          <a:xfrm>
            <a:off x="457200" y="2240280"/>
            <a:ext cx="2560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BBBBC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Incident Response</a:t>
            </a:r>
            <a:endParaRPr lang="en-US" sz="1200" dirty="0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6120" y="2377440"/>
            <a:ext cx="292608" cy="292608"/>
          </a:xfrm>
          <a:prstGeom prst="rect">
            <a:avLst/>
          </a:prstGeom>
        </p:spPr>
      </p:pic>
      <p:sp>
        <p:nvSpPr>
          <p:cNvPr id="18" name="Shape 11"/>
          <p:cNvSpPr/>
          <p:nvPr/>
        </p:nvSpPr>
        <p:spPr>
          <a:xfrm>
            <a:off x="3749040" y="2240280"/>
            <a:ext cx="4937760" cy="566928"/>
          </a:xfrm>
          <a:prstGeom prst="rect">
            <a:avLst/>
          </a:prstGeom>
          <a:solidFill>
            <a:srgbClr val="E9456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9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86200" y="2331720"/>
            <a:ext cx="384048" cy="384048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4389120" y="2240280"/>
            <a:ext cx="4114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Know what happens on your worst day</a:t>
            </a:r>
            <a:endParaRPr lang="en-US" sz="1200" dirty="0"/>
          </a:p>
        </p:txBody>
      </p:sp>
      <p:sp>
        <p:nvSpPr>
          <p:cNvPr id="21" name="Shape 13"/>
          <p:cNvSpPr/>
          <p:nvPr/>
        </p:nvSpPr>
        <p:spPr>
          <a:xfrm>
            <a:off x="365760" y="2926080"/>
            <a:ext cx="2743200" cy="566928"/>
          </a:xfrm>
          <a:prstGeom prst="rect">
            <a:avLst/>
          </a:prstGeom>
          <a:solidFill>
            <a:srgbClr val="0A0F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14"/>
          <p:cNvSpPr/>
          <p:nvPr/>
        </p:nvSpPr>
        <p:spPr>
          <a:xfrm>
            <a:off x="457200" y="2926080"/>
            <a:ext cx="2560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BBBBC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Vulnerability Mgmt</a:t>
            </a:r>
            <a:endParaRPr lang="en-US" sz="1200" dirty="0"/>
          </a:p>
        </p:txBody>
      </p:sp>
      <p:pic>
        <p:nvPicPr>
          <p:cNvPr id="23" name="Image 6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6120" y="3063240"/>
            <a:ext cx="292608" cy="292608"/>
          </a:xfrm>
          <a:prstGeom prst="rect">
            <a:avLst/>
          </a:prstGeom>
        </p:spPr>
      </p:pic>
      <p:sp>
        <p:nvSpPr>
          <p:cNvPr id="24" name="Shape 15"/>
          <p:cNvSpPr/>
          <p:nvPr/>
        </p:nvSpPr>
        <p:spPr>
          <a:xfrm>
            <a:off x="3749040" y="2926080"/>
            <a:ext cx="4937760" cy="566928"/>
          </a:xfrm>
          <a:prstGeom prst="rect">
            <a:avLst/>
          </a:prstGeom>
          <a:solidFill>
            <a:srgbClr val="E9456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5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86200" y="3017520"/>
            <a:ext cx="384048" cy="384048"/>
          </a:xfrm>
          <a:prstGeom prst="rect">
            <a:avLst/>
          </a:prstGeom>
        </p:spPr>
      </p:pic>
      <p:sp>
        <p:nvSpPr>
          <p:cNvPr id="26" name="Text 16"/>
          <p:cNvSpPr/>
          <p:nvPr/>
        </p:nvSpPr>
        <p:spPr>
          <a:xfrm>
            <a:off x="4389120" y="2926080"/>
            <a:ext cx="4114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Fix what hackers actually use</a:t>
            </a:r>
            <a:endParaRPr lang="en-US" sz="1200" dirty="0"/>
          </a:p>
        </p:txBody>
      </p:sp>
      <p:sp>
        <p:nvSpPr>
          <p:cNvPr id="27" name="Shape 17"/>
          <p:cNvSpPr/>
          <p:nvPr/>
        </p:nvSpPr>
        <p:spPr>
          <a:xfrm>
            <a:off x="365760" y="3611880"/>
            <a:ext cx="2743200" cy="566928"/>
          </a:xfrm>
          <a:prstGeom prst="rect">
            <a:avLst/>
          </a:prstGeom>
          <a:solidFill>
            <a:srgbClr val="0A0F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8" name="Text 18"/>
          <p:cNvSpPr/>
          <p:nvPr/>
        </p:nvSpPr>
        <p:spPr>
          <a:xfrm>
            <a:off x="457200" y="3611880"/>
            <a:ext cx="2560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BBBBC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Recovery</a:t>
            </a:r>
            <a:endParaRPr lang="en-US" sz="1200" dirty="0"/>
          </a:p>
        </p:txBody>
      </p:sp>
      <p:pic>
        <p:nvPicPr>
          <p:cNvPr id="29" name="Image 8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6120" y="3749040"/>
            <a:ext cx="292608" cy="292608"/>
          </a:xfrm>
          <a:prstGeom prst="rect">
            <a:avLst/>
          </a:prstGeom>
        </p:spPr>
      </p:pic>
      <p:sp>
        <p:nvSpPr>
          <p:cNvPr id="30" name="Shape 19"/>
          <p:cNvSpPr/>
          <p:nvPr/>
        </p:nvSpPr>
        <p:spPr>
          <a:xfrm>
            <a:off x="3749040" y="3611880"/>
            <a:ext cx="4937760" cy="566928"/>
          </a:xfrm>
          <a:prstGeom prst="rect">
            <a:avLst/>
          </a:prstGeom>
          <a:solidFill>
            <a:srgbClr val="E9456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1" name="Image 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86200" y="3703320"/>
            <a:ext cx="384048" cy="384048"/>
          </a:xfrm>
          <a:prstGeom prst="rect">
            <a:avLst/>
          </a:prstGeom>
        </p:spPr>
      </p:pic>
      <p:sp>
        <p:nvSpPr>
          <p:cNvPr id="32" name="Text 20"/>
          <p:cNvSpPr/>
          <p:nvPr/>
        </p:nvSpPr>
        <p:spPr>
          <a:xfrm>
            <a:off x="4389120" y="3611880"/>
            <a:ext cx="4114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Get back to work before the client notices</a:t>
            </a:r>
            <a:endParaRPr lang="en-US" sz="1200" dirty="0"/>
          </a:p>
        </p:txBody>
      </p:sp>
      <p:sp>
        <p:nvSpPr>
          <p:cNvPr id="33" name="Text 21"/>
          <p:cNvSpPr/>
          <p:nvPr/>
        </p:nvSpPr>
        <p:spPr>
          <a:xfrm>
            <a:off x="365760" y="43434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Successful communication isn’t you telling your client, it’s your client hearing you and understanding. (Just ask our kids)</a:t>
            </a:r>
            <a:endParaRPr lang="en-US" sz="1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4" name="Text 17">
            <a:extLst>
              <a:ext uri="{FF2B5EF4-FFF2-40B4-BE49-F238E27FC236}">
                <a16:creationId xmlns:a16="http://schemas.microsoft.com/office/drawing/2014/main" id="{21FCB88B-8328-F3A9-CF4B-DDD3ECA2F780}"/>
              </a:ext>
            </a:extLst>
          </p:cNvPr>
          <p:cNvSpPr/>
          <p:nvPr/>
        </p:nvSpPr>
        <p:spPr>
          <a:xfrm>
            <a:off x="0" y="4864608"/>
            <a:ext cx="9144000" cy="274320"/>
          </a:xfrm>
          <a:prstGeom prst="rect">
            <a:avLst/>
          </a:prstGeom>
          <a:solidFill>
            <a:srgbClr val="E88A1A"/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We've made all of these mistakes. That's how we know.</a:t>
            </a:r>
            <a:endParaRPr lang="en-US" sz="1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292340" y="457200"/>
            <a:ext cx="6675787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Maturity = </a:t>
            </a:r>
            <a:r>
              <a:rPr lang="en-US" sz="2800" b="1" dirty="0">
                <a:solidFill>
                  <a:srgbClr val="E88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Doing the Same Thing Twice</a:t>
            </a:r>
            <a:endParaRPr lang="en-US" sz="28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438211"/>
            <a:ext cx="274320" cy="2743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22960" y="1392491"/>
            <a:ext cx="4572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baseline across clients</a:t>
            </a:r>
            <a:endParaRPr lang="en-US" sz="14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822259"/>
            <a:ext cx="274320" cy="2743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822960" y="1776539"/>
            <a:ext cx="4572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expectations</a:t>
            </a:r>
            <a:endParaRPr lang="en-US" sz="14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2206307"/>
            <a:ext cx="274320" cy="27432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822960" y="2160587"/>
            <a:ext cx="4572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reporting</a:t>
            </a:r>
            <a:endParaRPr lang="en-US" sz="14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2590355"/>
            <a:ext cx="274320" cy="27432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822960" y="2544635"/>
            <a:ext cx="4572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remediation rhythm</a:t>
            </a:r>
            <a:endParaRPr lang="en-US" sz="1400" dirty="0"/>
          </a:p>
        </p:txBody>
      </p:sp>
      <p:pic>
        <p:nvPicPr>
          <p:cNvPr id="12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2974403"/>
            <a:ext cx="274320" cy="274320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822960" y="2928683"/>
            <a:ext cx="4572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explanations</a:t>
            </a:r>
            <a:endParaRPr lang="en-US" sz="1400" dirty="0"/>
          </a:p>
        </p:txBody>
      </p:sp>
      <p:sp>
        <p:nvSpPr>
          <p:cNvPr id="14" name="Text 7"/>
          <p:cNvSpPr/>
          <p:nvPr/>
        </p:nvSpPr>
        <p:spPr>
          <a:xfrm>
            <a:off x="365760" y="3449891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FBBF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Can't implement every control? Written policies bridge the gap.</a:t>
            </a:r>
            <a:endParaRPr lang="en-US" sz="110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A99028A-D81A-8684-0C61-D4A418E68FDA}"/>
              </a:ext>
            </a:extLst>
          </p:cNvPr>
          <p:cNvGrpSpPr/>
          <p:nvPr/>
        </p:nvGrpSpPr>
        <p:grpSpPr>
          <a:xfrm>
            <a:off x="228600" y="3806507"/>
            <a:ext cx="6979809" cy="640080"/>
            <a:chOff x="457200" y="3931920"/>
            <a:chExt cx="8229600" cy="640080"/>
          </a:xfrm>
        </p:grpSpPr>
        <p:sp>
          <p:nvSpPr>
            <p:cNvPr id="16" name="Shape 7">
              <a:extLst>
                <a:ext uri="{FF2B5EF4-FFF2-40B4-BE49-F238E27FC236}">
                  <a16:creationId xmlns:a16="http://schemas.microsoft.com/office/drawing/2014/main" id="{DEBC5A2A-20CD-9B0B-4FEE-D82278693AA3}"/>
                </a:ext>
              </a:extLst>
            </p:cNvPr>
            <p:cNvSpPr/>
            <p:nvPr/>
          </p:nvSpPr>
          <p:spPr>
            <a:xfrm>
              <a:off x="457200" y="3931920"/>
              <a:ext cx="8229600" cy="640080"/>
            </a:xfrm>
            <a:prstGeom prst="rect">
              <a:avLst/>
            </a:prstGeom>
            <a:solidFill>
              <a:srgbClr val="1C1C2E"/>
            </a:solidFill>
            <a:ln/>
          </p:spPr>
          <p:txBody>
            <a:bodyPr/>
            <a:lstStyle/>
            <a:p>
              <a:endParaRPr lang="en-US"/>
            </a:p>
          </p:txBody>
        </p:sp>
        <p:pic>
          <p:nvPicPr>
            <p:cNvPr id="17" name="Image 5" descr="preencoded.png">
              <a:extLst>
                <a:ext uri="{FF2B5EF4-FFF2-40B4-BE49-F238E27FC236}">
                  <a16:creationId xmlns:a16="http://schemas.microsoft.com/office/drawing/2014/main" id="{C20F5F14-6A1C-1C0A-165E-3C587E4FEA8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0080" y="4041648"/>
              <a:ext cx="365760" cy="365760"/>
            </a:xfrm>
            <a:prstGeom prst="rect">
              <a:avLst/>
            </a:prstGeom>
          </p:spPr>
        </p:pic>
        <p:sp>
          <p:nvSpPr>
            <p:cNvPr id="18" name="Text 8">
              <a:extLst>
                <a:ext uri="{FF2B5EF4-FFF2-40B4-BE49-F238E27FC236}">
                  <a16:creationId xmlns:a16="http://schemas.microsoft.com/office/drawing/2014/main" id="{6D8CD891-B2F9-7036-1C6D-817605B1B794}"/>
                </a:ext>
              </a:extLst>
            </p:cNvPr>
            <p:cNvSpPr/>
            <p:nvPr/>
          </p:nvSpPr>
          <p:spPr>
            <a:xfrm>
              <a:off x="1143000" y="3931920"/>
              <a:ext cx="7315200" cy="6400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200" dirty="0">
                  <a:solidFill>
                    <a:srgbClr val="FBBF24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Can't implement every control technically? Written policies bridge the gap. Alignment &gt; perfection.</a:t>
              </a:r>
              <a:endParaRPr lang="en-US" sz="1200" dirty="0"/>
            </a:p>
          </p:txBody>
        </p:sp>
      </p:grpSp>
      <p:sp>
        <p:nvSpPr>
          <p:cNvPr id="21" name="Text 10">
            <a:extLst>
              <a:ext uri="{FF2B5EF4-FFF2-40B4-BE49-F238E27FC236}">
                <a16:creationId xmlns:a16="http://schemas.microsoft.com/office/drawing/2014/main" id="{8BCBDF1F-F57D-BD0D-89C1-AA510BF64097}"/>
              </a:ext>
            </a:extLst>
          </p:cNvPr>
          <p:cNvSpPr/>
          <p:nvPr/>
        </p:nvSpPr>
        <p:spPr>
          <a:xfrm>
            <a:off x="1463040" y="4869180"/>
            <a:ext cx="6217920" cy="274320"/>
          </a:xfrm>
          <a:prstGeom prst="rect">
            <a:avLst/>
          </a:prstGeom>
          <a:solidFill>
            <a:srgbClr val="E88A1A"/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best tech doing hero work for one client isn't maturity. It's a bus factor of one.</a:t>
            </a:r>
            <a:endParaRPr lang="en-US" sz="1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13716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E88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How to Explain It Without Boring Everyone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274320" y="5943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BB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sentences. Every conversation. Even if your client is half asleep.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731520" y="1097280"/>
            <a:ext cx="457200" cy="457200"/>
          </a:xfrm>
          <a:prstGeom prst="ellipse">
            <a:avLst/>
          </a:prstGeom>
          <a:solidFill>
            <a:srgbClr val="0F969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31520" y="10972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371600" y="1097280"/>
            <a:ext cx="6400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 found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731520" y="1737360"/>
            <a:ext cx="457200" cy="457200"/>
          </a:xfrm>
          <a:prstGeom prst="ellipse">
            <a:avLst/>
          </a:prstGeom>
          <a:solidFill>
            <a:srgbClr val="3B82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31520" y="173736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371600" y="1737360"/>
            <a:ext cx="6400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731520" y="2377440"/>
            <a:ext cx="457200" cy="457200"/>
          </a:xfrm>
          <a:prstGeom prst="ellipse">
            <a:avLst/>
          </a:prstGeom>
          <a:solidFill>
            <a:srgbClr val="FBBF2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731520" y="237744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371600" y="2377440"/>
            <a:ext cx="6400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impact (in dollars)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731520" y="3017520"/>
            <a:ext cx="457200" cy="457200"/>
          </a:xfrm>
          <a:prstGeom prst="ellipse">
            <a:avLst/>
          </a:prstGeom>
          <a:solidFill>
            <a:srgbClr val="22C55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31520" y="30175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4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371600" y="3017520"/>
            <a:ext cx="6400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good looks like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731520" y="3657600"/>
            <a:ext cx="457200" cy="457200"/>
          </a:xfrm>
          <a:prstGeom prst="ellipse">
            <a:avLst/>
          </a:prstGeom>
          <a:solidFill>
            <a:srgbClr val="E945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731520" y="36576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5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371600" y="3657600"/>
            <a:ext cx="6400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 do next (and by when)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274320" y="44348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i="1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 for QBRs, incident reports, and explaining things to your in-laws.</a:t>
            </a:r>
            <a:endParaRPr lang="en-US" sz="10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0" name="Text 23">
            <a:extLst>
              <a:ext uri="{FF2B5EF4-FFF2-40B4-BE49-F238E27FC236}">
                <a16:creationId xmlns:a16="http://schemas.microsoft.com/office/drawing/2014/main" id="{8D085F70-1043-7339-94EE-1B25CD775557}"/>
              </a:ext>
            </a:extLst>
          </p:cNvPr>
          <p:cNvSpPr/>
          <p:nvPr/>
        </p:nvSpPr>
        <p:spPr>
          <a:xfrm>
            <a:off x="1463040" y="4869180"/>
            <a:ext cx="6217920" cy="274320"/>
          </a:xfrm>
          <a:prstGeom prst="rect">
            <a:avLst/>
          </a:prstGeom>
          <a:solidFill>
            <a:srgbClr val="E88A1A"/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you can explain it to a 10-year old, you can explain it to a client.</a:t>
            </a:r>
            <a:endParaRPr lang="en-US" sz="1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37160"/>
            <a:ext cx="7315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E88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"What Do I Do Monday" Slide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274320" y="777240"/>
            <a:ext cx="2697480" cy="3474720"/>
          </a:xfrm>
          <a:prstGeom prst="rect">
            <a:avLst/>
          </a:prstGeom>
          <a:solidFill>
            <a:srgbClr val="0A0F1F"/>
          </a:solidFill>
          <a:ln/>
          <a:effectLst>
            <a:outerShdw blurRad="76200" dist="254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2697480" cy="54864"/>
          </a:xfrm>
          <a:prstGeom prst="rect">
            <a:avLst/>
          </a:prstGeom>
          <a:solidFill>
            <a:srgbClr val="E945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11480" y="1005840"/>
            <a:ext cx="2423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E94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1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11480" y="1325880"/>
            <a:ext cx="2423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Stop the</a:t>
            </a:r>
            <a:endParaRPr lang="en-US" sz="1700" dirty="0"/>
          </a:p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Bleeding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411480" y="1965960"/>
            <a:ext cx="242316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1100" dirty="0">
                <a:solidFill>
                  <a:srgbClr val="BB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your baseline</a:t>
            </a:r>
            <a:endParaRPr lang="en-US" sz="11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1100" dirty="0">
                <a:solidFill>
                  <a:srgbClr val="BB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 the obvious gaps</a:t>
            </a:r>
            <a:endParaRPr lang="en-US" sz="11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1100" dirty="0">
                <a:solidFill>
                  <a:srgbClr val="BB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Inventory everything</a:t>
            </a:r>
            <a:endParaRPr lang="en-US" sz="11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1100" dirty="0">
                <a:solidFill>
                  <a:srgbClr val="BB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minimum standards</a:t>
            </a:r>
            <a:endParaRPr lang="en-US" sz="11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1100" dirty="0">
                <a:solidFill>
                  <a:srgbClr val="BB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Align your tool stack</a:t>
            </a:r>
            <a:endParaRPr lang="en-US" sz="1100" dirty="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1800" y="2286000"/>
            <a:ext cx="256032" cy="256032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3200400" y="777240"/>
            <a:ext cx="2697480" cy="3474720"/>
          </a:xfrm>
          <a:prstGeom prst="rect">
            <a:avLst/>
          </a:prstGeom>
          <a:solidFill>
            <a:srgbClr val="0A0F1F"/>
          </a:solidFill>
          <a:ln/>
          <a:effectLst>
            <a:outerShdw blurRad="76200" dist="254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3200400" y="777240"/>
            <a:ext cx="2697480" cy="54864"/>
          </a:xfrm>
          <a:prstGeom prst="rect">
            <a:avLst/>
          </a:prstGeom>
          <a:solidFill>
            <a:srgbClr val="FBBF2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3337560" y="1005840"/>
            <a:ext cx="2423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BBF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2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3337560" y="1325880"/>
            <a:ext cx="2423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Make It</a:t>
            </a:r>
            <a:endParaRPr lang="en-US" sz="1700" dirty="0"/>
          </a:p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Repeatable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3337560" y="1965960"/>
            <a:ext cx="242316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1100" dirty="0">
                <a:solidFill>
                  <a:srgbClr val="BB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Standardize processes</a:t>
            </a:r>
            <a:endParaRPr lang="en-US" sz="11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1100" dirty="0">
                <a:solidFill>
                  <a:srgbClr val="BB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Assign ownership (names)</a:t>
            </a:r>
            <a:endParaRPr lang="en-US" sz="11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1100" dirty="0">
                <a:solidFill>
                  <a:srgbClr val="BB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 expectations</a:t>
            </a:r>
            <a:endParaRPr lang="en-US" sz="11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1100" dirty="0">
                <a:solidFill>
                  <a:srgbClr val="BB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playbooks</a:t>
            </a:r>
            <a:endParaRPr lang="en-US" sz="11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1100" dirty="0">
                <a:solidFill>
                  <a:srgbClr val="BB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framework as assessment</a:t>
            </a:r>
            <a:endParaRPr lang="en-US" sz="1100" dirty="0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7880" y="2286000"/>
            <a:ext cx="256032" cy="256032"/>
          </a:xfrm>
          <a:prstGeom prst="rect">
            <a:avLst/>
          </a:prstGeom>
        </p:spPr>
      </p:pic>
      <p:sp>
        <p:nvSpPr>
          <p:cNvPr id="15" name="Shape 11"/>
          <p:cNvSpPr/>
          <p:nvPr/>
        </p:nvSpPr>
        <p:spPr>
          <a:xfrm>
            <a:off x="6126480" y="777240"/>
            <a:ext cx="2697480" cy="3474720"/>
          </a:xfrm>
          <a:prstGeom prst="rect">
            <a:avLst/>
          </a:prstGeom>
          <a:solidFill>
            <a:srgbClr val="0A0F1F"/>
          </a:solidFill>
          <a:ln/>
          <a:effectLst>
            <a:outerShdw blurRad="76200" dist="254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6126480" y="777240"/>
            <a:ext cx="2697480" cy="54864"/>
          </a:xfrm>
          <a:prstGeom prst="rect">
            <a:avLst/>
          </a:prstGeom>
          <a:solidFill>
            <a:srgbClr val="22C55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3"/>
          <p:cNvSpPr/>
          <p:nvPr/>
        </p:nvSpPr>
        <p:spPr>
          <a:xfrm>
            <a:off x="6263640" y="1005840"/>
            <a:ext cx="2423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2C5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3</a:t>
            </a:r>
            <a:endParaRPr lang="en-US" sz="1100" dirty="0"/>
          </a:p>
        </p:txBody>
      </p:sp>
      <p:sp>
        <p:nvSpPr>
          <p:cNvPr id="18" name="Text 14"/>
          <p:cNvSpPr/>
          <p:nvPr/>
        </p:nvSpPr>
        <p:spPr>
          <a:xfrm>
            <a:off x="6263640" y="1325880"/>
            <a:ext cx="2423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Prove It</a:t>
            </a:r>
            <a:endParaRPr lang="en-US" sz="1700" dirty="0"/>
          </a:p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Works</a:t>
            </a:r>
            <a:endParaRPr lang="en-US" sz="1700" dirty="0"/>
          </a:p>
        </p:txBody>
      </p:sp>
      <p:sp>
        <p:nvSpPr>
          <p:cNvPr id="19" name="Text 15"/>
          <p:cNvSpPr/>
          <p:nvPr/>
        </p:nvSpPr>
        <p:spPr>
          <a:xfrm>
            <a:off x="6263640" y="1965960"/>
            <a:ext cx="242316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1100" dirty="0">
                <a:solidFill>
                  <a:srgbClr val="BB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 actual metrics</a:t>
            </a:r>
            <a:endParaRPr lang="en-US" sz="11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1100" dirty="0">
                <a:solidFill>
                  <a:srgbClr val="BB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Prioritize by impact</a:t>
            </a:r>
            <a:endParaRPr lang="en-US" sz="11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1100" dirty="0">
                <a:solidFill>
                  <a:srgbClr val="BB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 in business terms</a:t>
            </a:r>
            <a:endParaRPr lang="en-US" sz="11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1100" dirty="0">
                <a:solidFill>
                  <a:srgbClr val="BB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Utilize framework in QBRs</a:t>
            </a:r>
            <a:endParaRPr lang="en-US" sz="11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1100" dirty="0">
                <a:solidFill>
                  <a:srgbClr val="BB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Always know what's next</a:t>
            </a:r>
            <a:endParaRPr lang="en-US" sz="1100" dirty="0"/>
          </a:p>
        </p:txBody>
      </p:sp>
      <p:sp>
        <p:nvSpPr>
          <p:cNvPr id="21" name="Text 17">
            <a:extLst>
              <a:ext uri="{FF2B5EF4-FFF2-40B4-BE49-F238E27FC236}">
                <a16:creationId xmlns:a16="http://schemas.microsoft.com/office/drawing/2014/main" id="{73B205B9-841F-E552-6FDC-5F2D3510677E}"/>
              </a:ext>
            </a:extLst>
          </p:cNvPr>
          <p:cNvSpPr/>
          <p:nvPr/>
        </p:nvSpPr>
        <p:spPr>
          <a:xfrm>
            <a:off x="0" y="4869180"/>
            <a:ext cx="9144000" cy="274320"/>
          </a:xfrm>
          <a:prstGeom prst="rect">
            <a:avLst/>
          </a:prstGeom>
          <a:solidFill>
            <a:srgbClr val="E88A1A"/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MSPs try to jump to Phase 3. You can't measure what you haven't defined.</a:t>
            </a:r>
            <a:endParaRPr lang="en-US" sz="1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731520"/>
            <a:ext cx="5943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Let's Fight About It</a:t>
            </a:r>
            <a:endParaRPr lang="en-US" sz="3800" dirty="0"/>
          </a:p>
        </p:txBody>
      </p:sp>
      <p:sp>
        <p:nvSpPr>
          <p:cNvPr id="3" name="Text 1"/>
          <p:cNvSpPr/>
          <p:nvPr/>
        </p:nvSpPr>
        <p:spPr>
          <a:xfrm>
            <a:off x="365760" y="1463040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BB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Panel Discussion &amp; Audience Q&amp;A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65760" y="2103120"/>
            <a:ext cx="5943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E88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What basics do MSPs skip the most?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365760" y="2560320"/>
            <a:ext cx="5943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E88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Where do clients push back hardest?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365760" y="3017520"/>
            <a:ext cx="5943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E88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What gets traction the fastest?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365760" y="3474720"/>
            <a:ext cx="5943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E88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What does "good enough" look like?</a:t>
            </a:r>
            <a:endParaRPr lang="en-US" sz="1400" dirty="0"/>
          </a:p>
        </p:txBody>
      </p:sp>
      <p:sp>
        <p:nvSpPr>
          <p:cNvPr id="8" name="Text 11">
            <a:extLst>
              <a:ext uri="{FF2B5EF4-FFF2-40B4-BE49-F238E27FC236}">
                <a16:creationId xmlns:a16="http://schemas.microsoft.com/office/drawing/2014/main" id="{00B3CDCA-0D86-0321-B3A4-64C418B6AB27}"/>
              </a:ext>
            </a:extLst>
          </p:cNvPr>
          <p:cNvSpPr/>
          <p:nvPr/>
        </p:nvSpPr>
        <p:spPr>
          <a:xfrm>
            <a:off x="1463040" y="4869180"/>
            <a:ext cx="6217920" cy="274320"/>
          </a:xfrm>
          <a:prstGeom prst="rect">
            <a:avLst/>
          </a:prstGeom>
          <a:solidFill>
            <a:srgbClr val="E88A1A"/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wrong answers. Except 'we should add more controls.'</a:t>
            </a:r>
            <a:endParaRPr lang="en-US" sz="1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4760" y="274320"/>
            <a:ext cx="731520" cy="73152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7720" y="274320"/>
            <a:ext cx="731520" cy="7315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-22359" y="960120"/>
            <a:ext cx="9097278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Stop Debating. Start Building.</a:t>
            </a:r>
            <a:endParaRPr lang="en-US" sz="3600" dirty="0"/>
          </a:p>
        </p:txBody>
      </p:sp>
      <p:sp>
        <p:nvSpPr>
          <p:cNvPr id="5" name="Text 1"/>
          <p:cNvSpPr/>
          <p:nvPr/>
        </p:nvSpPr>
        <p:spPr>
          <a:xfrm>
            <a:off x="0" y="1944936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i="1" dirty="0">
                <a:solidFill>
                  <a:srgbClr val="0F96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best framework is the one you actually use.</a:t>
            </a:r>
            <a:endParaRPr lang="en-US" sz="150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3CECEAA-4BA8-86EF-9FF5-4221ED992BEE}"/>
              </a:ext>
            </a:extLst>
          </p:cNvPr>
          <p:cNvGrpSpPr/>
          <p:nvPr/>
        </p:nvGrpSpPr>
        <p:grpSpPr>
          <a:xfrm>
            <a:off x="2514600" y="2492241"/>
            <a:ext cx="4114800" cy="822960"/>
            <a:chOff x="2743200" y="2492241"/>
            <a:chExt cx="4114800" cy="822960"/>
          </a:xfrm>
        </p:grpSpPr>
        <p:pic>
          <p:nvPicPr>
            <p:cNvPr id="6" name="Image 2" descr="preencoded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743200" y="2492241"/>
              <a:ext cx="822960" cy="822960"/>
            </a:xfrm>
            <a:prstGeom prst="rect">
              <a:avLst/>
            </a:prstGeom>
          </p:spPr>
        </p:pic>
        <p:pic>
          <p:nvPicPr>
            <p:cNvPr id="7" name="Image 3" descr="preencoded.pn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840480" y="2492241"/>
              <a:ext cx="822960" cy="822960"/>
            </a:xfrm>
            <a:prstGeom prst="rect">
              <a:avLst/>
            </a:prstGeom>
          </p:spPr>
        </p:pic>
        <p:pic>
          <p:nvPicPr>
            <p:cNvPr id="8" name="Image 4" descr="preencoded.png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937760" y="2492241"/>
              <a:ext cx="822960" cy="822960"/>
            </a:xfrm>
            <a:prstGeom prst="rect">
              <a:avLst/>
            </a:prstGeom>
          </p:spPr>
        </p:pic>
        <p:pic>
          <p:nvPicPr>
            <p:cNvPr id="9" name="Image 5" descr="preencoded.png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035040" y="2492241"/>
              <a:ext cx="822960" cy="822960"/>
            </a:xfrm>
            <a:prstGeom prst="rect">
              <a:avLst/>
            </a:prstGeom>
          </p:spPr>
        </p:pic>
      </p:grpSp>
      <p:sp>
        <p:nvSpPr>
          <p:cNvPr id="10" name="Text 2"/>
          <p:cNvSpPr/>
          <p:nvPr/>
        </p:nvSpPr>
        <p:spPr>
          <a:xfrm>
            <a:off x="2282663" y="3360921"/>
            <a:ext cx="5855497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Michael Zbarsky  •  Josh Hohbein  •    Henry Timm  •    Roddy Bergeron</a:t>
            </a:r>
            <a:endParaRPr lang="en-US" sz="1200" dirty="0"/>
          </a:p>
        </p:txBody>
      </p:sp>
      <p:sp>
        <p:nvSpPr>
          <p:cNvPr id="11" name="Text 3"/>
          <p:cNvSpPr/>
          <p:nvPr/>
        </p:nvSpPr>
        <p:spPr>
          <a:xfrm>
            <a:off x="-1" y="3680961"/>
            <a:ext cx="914399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i="1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Come argue with us after. We're the ones at the bar.</a:t>
            </a:r>
            <a:endParaRPr lang="en-US" sz="11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2" name="Text 4"/>
          <p:cNvSpPr/>
          <p:nvPr/>
        </p:nvSpPr>
        <p:spPr>
          <a:xfrm>
            <a:off x="0" y="4001001"/>
            <a:ext cx="914399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E88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Thanks for giving a shit.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3716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E88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Who Are These Guys?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137160" y="822960"/>
            <a:ext cx="2057400" cy="3749040"/>
          </a:xfrm>
          <a:prstGeom prst="rect">
            <a:avLst/>
          </a:prstGeom>
          <a:solidFill>
            <a:srgbClr val="0A0F1F"/>
          </a:solidFill>
          <a:ln/>
          <a:effectLst>
            <a:outerShdw blurRad="76200" dist="25400" dir="81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" y="1005840"/>
            <a:ext cx="1234440" cy="123444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82880" y="2657300"/>
            <a:ext cx="1965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Michael Zbarsky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182880" y="2977340"/>
            <a:ext cx="19659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0F96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Cofounder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182880" y="3160220"/>
            <a:ext cx="19659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E88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Blacksmith InfoSec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210312" y="3154680"/>
            <a:ext cx="19202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defRPr sz="800" b="0" i="0">
                <a:solidFill>
                  <a:srgbClr val="BBBBCC"/>
                </a:solidFill>
                <a:latin typeface="Calibri"/>
              </a:defRPr>
            </a:pPr>
            <a:r>
              <a:rPr lang="en-US" sz="900" dirty="0"/>
              <a:t>20+ yrs making security make sense. Compliance nerd who defeated the spreadsheet final boss.</a:t>
            </a:r>
          </a:p>
        </p:txBody>
      </p:sp>
      <p:sp>
        <p:nvSpPr>
          <p:cNvPr id="9" name="Shape 6"/>
          <p:cNvSpPr/>
          <p:nvPr/>
        </p:nvSpPr>
        <p:spPr>
          <a:xfrm>
            <a:off x="2377440" y="822960"/>
            <a:ext cx="2057400" cy="3749040"/>
          </a:xfrm>
          <a:prstGeom prst="rect">
            <a:avLst/>
          </a:prstGeom>
          <a:solidFill>
            <a:srgbClr val="0A0F1F"/>
          </a:solidFill>
          <a:ln/>
          <a:effectLst>
            <a:outerShdw blurRad="76200" dist="25400" dir="81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88920" y="1005840"/>
            <a:ext cx="1234440" cy="123444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2423160" y="2657300"/>
            <a:ext cx="1965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Josh Hohbein</a:t>
            </a:r>
            <a:endParaRPr lang="en-US" sz="1300" dirty="0"/>
          </a:p>
        </p:txBody>
      </p:sp>
      <p:sp>
        <p:nvSpPr>
          <p:cNvPr id="12" name="Text 8"/>
          <p:cNvSpPr/>
          <p:nvPr/>
        </p:nvSpPr>
        <p:spPr>
          <a:xfrm>
            <a:off x="2423160" y="2977340"/>
            <a:ext cx="19659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0F96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Director of Cybersecurity</a:t>
            </a:r>
            <a:endParaRPr lang="en-US" sz="1000" dirty="0"/>
          </a:p>
        </p:txBody>
      </p:sp>
      <p:sp>
        <p:nvSpPr>
          <p:cNvPr id="13" name="Text 9"/>
          <p:cNvSpPr/>
          <p:nvPr/>
        </p:nvSpPr>
        <p:spPr>
          <a:xfrm>
            <a:off x="2423160" y="3160220"/>
            <a:ext cx="19659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E88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centrexIT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2450592" y="3154680"/>
            <a:ext cx="19202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BB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Former disc golf semi-pro. 4x ultra marathon finisher. Somehow also does cybersecurity.</a:t>
            </a:r>
            <a:endParaRPr lang="en-US" sz="900" dirty="0"/>
          </a:p>
        </p:txBody>
      </p:sp>
      <p:sp>
        <p:nvSpPr>
          <p:cNvPr id="15" name="Shape 11"/>
          <p:cNvSpPr/>
          <p:nvPr/>
        </p:nvSpPr>
        <p:spPr>
          <a:xfrm>
            <a:off x="4617720" y="822960"/>
            <a:ext cx="2057400" cy="3749040"/>
          </a:xfrm>
          <a:prstGeom prst="rect">
            <a:avLst/>
          </a:prstGeom>
          <a:solidFill>
            <a:srgbClr val="0A0F1F"/>
          </a:solidFill>
          <a:ln/>
          <a:effectLst>
            <a:outerShdw blurRad="76200" dist="25400" dir="81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29200" y="1005840"/>
            <a:ext cx="1234440" cy="123444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4663440" y="2657300"/>
            <a:ext cx="1965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Henry Timm</a:t>
            </a:r>
            <a:endParaRPr lang="en-US" sz="1300" dirty="0"/>
          </a:p>
        </p:txBody>
      </p:sp>
      <p:sp>
        <p:nvSpPr>
          <p:cNvPr id="18" name="Text 13"/>
          <p:cNvSpPr/>
          <p:nvPr/>
        </p:nvSpPr>
        <p:spPr>
          <a:xfrm>
            <a:off x="4663440" y="2977340"/>
            <a:ext cx="19659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0F96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Co-founder &amp; CEO</a:t>
            </a:r>
            <a:endParaRPr lang="en-US" sz="1000" dirty="0"/>
          </a:p>
        </p:txBody>
      </p:sp>
      <p:sp>
        <p:nvSpPr>
          <p:cNvPr id="19" name="Text 14"/>
          <p:cNvSpPr/>
          <p:nvPr/>
        </p:nvSpPr>
        <p:spPr>
          <a:xfrm>
            <a:off x="4663440" y="3160220"/>
            <a:ext cx="19659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E88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Rocket Fuel Factory</a:t>
            </a:r>
            <a:endParaRPr lang="en-US" sz="900" dirty="0"/>
          </a:p>
        </p:txBody>
      </p:sp>
      <p:sp>
        <p:nvSpPr>
          <p:cNvPr id="20" name="Text 15"/>
          <p:cNvSpPr/>
          <p:nvPr/>
        </p:nvSpPr>
        <p:spPr>
          <a:xfrm>
            <a:off x="4690872" y="3154680"/>
            <a:ext cx="19202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BB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decade of helping MSPs not suck at security. Degenerately passionate.</a:t>
            </a:r>
            <a:endParaRPr lang="en-US" sz="900" dirty="0"/>
          </a:p>
        </p:txBody>
      </p:sp>
      <p:sp>
        <p:nvSpPr>
          <p:cNvPr id="21" name="Shape 16"/>
          <p:cNvSpPr/>
          <p:nvPr/>
        </p:nvSpPr>
        <p:spPr>
          <a:xfrm>
            <a:off x="6858000" y="822960"/>
            <a:ext cx="2057400" cy="3749040"/>
          </a:xfrm>
          <a:prstGeom prst="rect">
            <a:avLst/>
          </a:prstGeom>
          <a:solidFill>
            <a:srgbClr val="0A0F1F"/>
          </a:solidFill>
          <a:ln/>
          <a:effectLst>
            <a:outerShdw blurRad="76200" dist="25400" dir="81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31153" y="822959"/>
            <a:ext cx="1920240" cy="1920240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6903720" y="2657300"/>
            <a:ext cx="1965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Roddy Bergeron</a:t>
            </a:r>
            <a:endParaRPr lang="en-US" sz="1300" dirty="0"/>
          </a:p>
        </p:txBody>
      </p:sp>
      <p:sp>
        <p:nvSpPr>
          <p:cNvPr id="24" name="Text 18"/>
          <p:cNvSpPr/>
          <p:nvPr/>
        </p:nvSpPr>
        <p:spPr>
          <a:xfrm>
            <a:off x="6903720" y="2977340"/>
            <a:ext cx="19659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0F96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 Technical Fellow</a:t>
            </a:r>
            <a:endParaRPr lang="en-US" sz="1000" dirty="0"/>
          </a:p>
        </p:txBody>
      </p:sp>
      <p:sp>
        <p:nvSpPr>
          <p:cNvPr id="25" name="Text 19"/>
          <p:cNvSpPr/>
          <p:nvPr/>
        </p:nvSpPr>
        <p:spPr>
          <a:xfrm>
            <a:off x="6903720" y="3160220"/>
            <a:ext cx="19659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E88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Sherweb</a:t>
            </a:r>
            <a:endParaRPr lang="en-US" sz="900" dirty="0"/>
          </a:p>
        </p:txBody>
      </p:sp>
      <p:sp>
        <p:nvSpPr>
          <p:cNvPr id="26" name="Text 20"/>
          <p:cNvSpPr/>
          <p:nvPr/>
        </p:nvSpPr>
        <p:spPr>
          <a:xfrm>
            <a:off x="6931152" y="3154680"/>
            <a:ext cx="19202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BB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Decades of auditing and MSP security. Has more certs than you have endpoints. Head is too big to fit on a normal </a:t>
            </a:r>
            <a:r>
              <a:rPr lang="en-US" sz="900">
                <a:solidFill>
                  <a:srgbClr val="BB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sized frame.</a:t>
            </a:r>
            <a:endParaRPr lang="en-US" sz="900" dirty="0"/>
          </a:p>
        </p:txBody>
      </p:sp>
      <p:sp>
        <p:nvSpPr>
          <p:cNvPr id="27" name="Text 22">
            <a:extLst>
              <a:ext uri="{FF2B5EF4-FFF2-40B4-BE49-F238E27FC236}">
                <a16:creationId xmlns:a16="http://schemas.microsoft.com/office/drawing/2014/main" id="{4110B26B-3AC7-9161-CBB7-EFC7934AC0CC}"/>
              </a:ext>
            </a:extLst>
          </p:cNvPr>
          <p:cNvSpPr/>
          <p:nvPr/>
        </p:nvSpPr>
        <p:spPr>
          <a:xfrm>
            <a:off x="0" y="4869180"/>
            <a:ext cx="9144000" cy="274320"/>
          </a:xfrm>
          <a:prstGeom prst="rect">
            <a:avLst/>
          </a:prstGeom>
          <a:solidFill>
            <a:srgbClr val="E88A1A"/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Yes, we're qualified. No, we won't make this boring.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37160"/>
            <a:ext cx="7315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E88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Actual Problem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64008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i="1" dirty="0">
                <a:solidFill>
                  <a:srgbClr val="E94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don't have a framework problem. You have a "getting shit done" problem.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457200" y="1188720"/>
            <a:ext cx="8229600" cy="621792"/>
          </a:xfrm>
          <a:prstGeom prst="rect">
            <a:avLst/>
          </a:prstGeom>
          <a:solidFill>
            <a:srgbClr val="0A0F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60" y="1298448"/>
            <a:ext cx="402336" cy="40233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188720" y="1188720"/>
            <a:ext cx="23774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88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Too many acronyms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3566160" y="1188720"/>
            <a:ext cx="493776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BB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NIST, CIS, ISO, SOC 2, CMMC... nobody can pick one so nobody picks any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457200" y="1920240"/>
            <a:ext cx="8229600" cy="621792"/>
          </a:xfrm>
          <a:prstGeom prst="rect">
            <a:avLst/>
          </a:prstGeom>
          <a:solidFill>
            <a:srgbClr val="0A0F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360" y="2029968"/>
            <a:ext cx="402336" cy="40233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188720" y="1920240"/>
            <a:ext cx="23774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88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Zero time</a:t>
            </a:r>
            <a:endParaRPr lang="en-US" sz="1300" dirty="0"/>
          </a:p>
        </p:txBody>
      </p:sp>
      <p:sp>
        <p:nvSpPr>
          <p:cNvPr id="11" name="Text 7"/>
          <p:cNvSpPr/>
          <p:nvPr/>
        </p:nvSpPr>
        <p:spPr>
          <a:xfrm>
            <a:off x="3566160" y="1920240"/>
            <a:ext cx="493776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BB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techs are drowning in tickets, not building security programs</a:t>
            </a:r>
            <a:endParaRPr lang="en-US" sz="1100" dirty="0"/>
          </a:p>
        </p:txBody>
      </p:sp>
      <p:sp>
        <p:nvSpPr>
          <p:cNvPr id="12" name="Shape 8"/>
          <p:cNvSpPr/>
          <p:nvPr/>
        </p:nvSpPr>
        <p:spPr>
          <a:xfrm>
            <a:off x="457200" y="2651760"/>
            <a:ext cx="8229600" cy="621792"/>
          </a:xfrm>
          <a:prstGeom prst="rect">
            <a:avLst/>
          </a:prstGeom>
          <a:solidFill>
            <a:srgbClr val="0A0F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4360" y="2761488"/>
            <a:ext cx="402336" cy="402336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88720" y="2651760"/>
            <a:ext cx="23774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88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Clients don't care</a:t>
            </a:r>
            <a:endParaRPr lang="en-US" sz="1300" dirty="0"/>
          </a:p>
        </p:txBody>
      </p:sp>
      <p:sp>
        <p:nvSpPr>
          <p:cNvPr id="15" name="Text 10"/>
          <p:cNvSpPr/>
          <p:nvPr/>
        </p:nvSpPr>
        <p:spPr>
          <a:xfrm>
            <a:off x="3566160" y="2651760"/>
            <a:ext cx="493776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BB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want WiFi that works and to stop getting phished. That's it.</a:t>
            </a:r>
            <a:endParaRPr lang="en-US" sz="1100" dirty="0"/>
          </a:p>
        </p:txBody>
      </p:sp>
      <p:sp>
        <p:nvSpPr>
          <p:cNvPr id="16" name="Shape 11"/>
          <p:cNvSpPr/>
          <p:nvPr/>
        </p:nvSpPr>
        <p:spPr>
          <a:xfrm>
            <a:off x="457200" y="3383280"/>
            <a:ext cx="8229600" cy="621792"/>
          </a:xfrm>
          <a:prstGeom prst="rect">
            <a:avLst/>
          </a:prstGeom>
          <a:solidFill>
            <a:srgbClr val="0A0F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4360" y="3493008"/>
            <a:ext cx="402336" cy="402336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1188720" y="3383280"/>
            <a:ext cx="23774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88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Controls → Spreadsheets</a:t>
            </a:r>
            <a:endParaRPr lang="en-US" sz="1300" dirty="0"/>
          </a:p>
        </p:txBody>
      </p:sp>
      <p:sp>
        <p:nvSpPr>
          <p:cNvPr id="19" name="Text 13"/>
          <p:cNvSpPr/>
          <p:nvPr/>
        </p:nvSpPr>
        <p:spPr>
          <a:xfrm>
            <a:off x="3566160" y="3383280"/>
            <a:ext cx="493776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BB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Frameworks turn into audit docs nobody reads instead of actions</a:t>
            </a:r>
            <a:endParaRPr lang="en-US" sz="1100" dirty="0"/>
          </a:p>
        </p:txBody>
      </p:sp>
      <p:sp>
        <p:nvSpPr>
          <p:cNvPr id="22" name="Text 15">
            <a:extLst>
              <a:ext uri="{FF2B5EF4-FFF2-40B4-BE49-F238E27FC236}">
                <a16:creationId xmlns:a16="http://schemas.microsoft.com/office/drawing/2014/main" id="{D020B29E-417B-B7E4-1D75-2C53A4325A23}"/>
              </a:ext>
            </a:extLst>
          </p:cNvPr>
          <p:cNvSpPr/>
          <p:nvPr/>
        </p:nvSpPr>
        <p:spPr>
          <a:xfrm>
            <a:off x="0" y="4869180"/>
            <a:ext cx="9144000" cy="274320"/>
          </a:xfrm>
          <a:prstGeom prst="rect">
            <a:avLst/>
          </a:prstGeom>
          <a:solidFill>
            <a:srgbClr val="E88A1A"/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Raise your hand if you've started a framework project and abandoned it. Yeah, we see you.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3716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E88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Why Your Clients' Eyes Glaze Over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457200" y="6400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FBBF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"Most clients won't give a shit about CIS/NIST controls. They want things to work." — Josh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365760" y="1371600"/>
            <a:ext cx="2606040" cy="2560320"/>
          </a:xfrm>
          <a:prstGeom prst="rect">
            <a:avLst/>
          </a:prstGeom>
          <a:solidFill>
            <a:srgbClr val="0A0F1F"/>
          </a:solidFill>
          <a:ln/>
          <a:effectLst>
            <a:outerShdw blurRad="762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365760" y="1371600"/>
            <a:ext cx="2606040" cy="54864"/>
          </a:xfrm>
          <a:prstGeom prst="rect">
            <a:avLst/>
          </a:prstGeom>
          <a:solidFill>
            <a:srgbClr val="E88A1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5880" y="1600200"/>
            <a:ext cx="594360" cy="5943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2331720"/>
            <a:ext cx="2331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Jargon overload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502920" y="2743200"/>
            <a:ext cx="23317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BB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said 'CIS Control 1' and they heard 'blah blah blah'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3246120" y="1371600"/>
            <a:ext cx="2606040" cy="2560320"/>
          </a:xfrm>
          <a:prstGeom prst="rect">
            <a:avLst/>
          </a:prstGeom>
          <a:solidFill>
            <a:srgbClr val="0A0F1F"/>
          </a:solidFill>
          <a:ln/>
          <a:effectLst>
            <a:outerShdw blurRad="762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3246120" y="1371600"/>
            <a:ext cx="2606040" cy="54864"/>
          </a:xfrm>
          <a:prstGeom prst="rect">
            <a:avLst/>
          </a:prstGeom>
          <a:solidFill>
            <a:srgbClr val="E88A1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6240" y="1600200"/>
            <a:ext cx="594360" cy="59436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383280" y="2331720"/>
            <a:ext cx="2331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Wrong language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3383280" y="2743200"/>
            <a:ext cx="23317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BB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think in dollars and downtime, not safeguards and controls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6126480" y="1371600"/>
            <a:ext cx="2606040" cy="2560320"/>
          </a:xfrm>
          <a:prstGeom prst="rect">
            <a:avLst/>
          </a:prstGeom>
          <a:solidFill>
            <a:srgbClr val="0A0F1F"/>
          </a:solidFill>
          <a:ln/>
          <a:effectLst>
            <a:outerShdw blurRad="762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1"/>
          <p:cNvSpPr/>
          <p:nvPr/>
        </p:nvSpPr>
        <p:spPr>
          <a:xfrm>
            <a:off x="6126480" y="1371600"/>
            <a:ext cx="2606040" cy="54864"/>
          </a:xfrm>
          <a:prstGeom prst="rect">
            <a:avLst/>
          </a:prstGeom>
          <a:solidFill>
            <a:srgbClr val="E88A1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6600" y="1600200"/>
            <a:ext cx="594360" cy="59436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263640" y="2331720"/>
            <a:ext cx="2331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Missing the 'so what?'</a:t>
            </a:r>
            <a:endParaRPr lang="en-US" sz="1400" dirty="0"/>
          </a:p>
        </p:txBody>
      </p:sp>
      <p:sp>
        <p:nvSpPr>
          <p:cNvPr id="18" name="Text 13"/>
          <p:cNvSpPr/>
          <p:nvPr/>
        </p:nvSpPr>
        <p:spPr>
          <a:xfrm>
            <a:off x="6263640" y="2743200"/>
            <a:ext cx="23317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BB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explained how MFA works. They needed to know why they should care.</a:t>
            </a:r>
            <a:endParaRPr lang="en-US" sz="1100" dirty="0"/>
          </a:p>
        </p:txBody>
      </p:sp>
      <p:sp>
        <p:nvSpPr>
          <p:cNvPr id="19" name="Text 14"/>
          <p:cNvSpPr/>
          <p:nvPr/>
        </p:nvSpPr>
        <p:spPr>
          <a:xfrm>
            <a:off x="457200" y="41148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BB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they understood the controls, they wouldn't need you.</a:t>
            </a:r>
            <a:endParaRPr lang="en-US" sz="1100" dirty="0"/>
          </a:p>
        </p:txBody>
      </p:sp>
      <p:sp>
        <p:nvSpPr>
          <p:cNvPr id="20" name="Text 15">
            <a:extLst>
              <a:ext uri="{FF2B5EF4-FFF2-40B4-BE49-F238E27FC236}">
                <a16:creationId xmlns:a16="http://schemas.microsoft.com/office/drawing/2014/main" id="{9386571C-4F1E-4029-524C-EAD5AC21E8C2}"/>
              </a:ext>
            </a:extLst>
          </p:cNvPr>
          <p:cNvSpPr/>
          <p:nvPr/>
        </p:nvSpPr>
        <p:spPr>
          <a:xfrm>
            <a:off x="1463040" y="4869180"/>
            <a:ext cx="6217920" cy="274320"/>
          </a:xfrm>
          <a:prstGeom prst="rect">
            <a:avLst/>
          </a:prstGeom>
          <a:solidFill>
            <a:srgbClr val="E88A1A"/>
          </a:solidFill>
          <a:ln/>
        </p:spPr>
        <p:txBody>
          <a:bodyPr wrap="square" rtlCol="0" anchor="ctr"/>
          <a:lstStyle/>
          <a:p>
            <a:pPr algn="ctr"/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they understood the controls, they wouldn't need you.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470263"/>
            <a:ext cx="5943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Frameworks are maps.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365760" y="1306286"/>
            <a:ext cx="5943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E88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Maturity is what you</a:t>
            </a:r>
            <a:endParaRPr lang="en-US" sz="2800" dirty="0"/>
          </a:p>
          <a:p>
            <a:pPr marL="0" indent="0">
              <a:buNone/>
            </a:pPr>
            <a:r>
              <a:rPr lang="en-US" sz="2800" b="1" dirty="0">
                <a:solidFill>
                  <a:srgbClr val="E88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actually do — repeatedly.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365760" y="2312779"/>
            <a:ext cx="5943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BB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Nobody gets a trophy for owning a map.</a:t>
            </a:r>
            <a:endParaRPr lang="en-US" sz="1600" dirty="0"/>
          </a:p>
        </p:txBody>
      </p:sp>
      <p:pic>
        <p:nvPicPr>
          <p:cNvPr id="5" name="Image 0" descr="preencoded.png">
            <a:extLst>
              <a:ext uri="{FF2B5EF4-FFF2-40B4-BE49-F238E27FC236}">
                <a16:creationId xmlns:a16="http://schemas.microsoft.com/office/drawing/2014/main" id="{F6F287C7-BC9F-21D4-94E0-3478878CC0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1680" y="2990088"/>
            <a:ext cx="411480" cy="411480"/>
          </a:xfrm>
          <a:prstGeom prst="rect">
            <a:avLst/>
          </a:prstGeom>
        </p:spPr>
      </p:pic>
      <p:sp>
        <p:nvSpPr>
          <p:cNvPr id="6" name="Text 3">
            <a:extLst>
              <a:ext uri="{FF2B5EF4-FFF2-40B4-BE49-F238E27FC236}">
                <a16:creationId xmlns:a16="http://schemas.microsoft.com/office/drawing/2014/main" id="{1111E19D-2978-56FA-B19F-F2A996A9F449}"/>
              </a:ext>
            </a:extLst>
          </p:cNvPr>
          <p:cNvSpPr/>
          <p:nvPr/>
        </p:nvSpPr>
        <p:spPr>
          <a:xfrm>
            <a:off x="2651760" y="2926080"/>
            <a:ext cx="5029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Perfection? LOL. Not the goal.</a:t>
            </a:r>
            <a:endParaRPr lang="en-US" sz="1600" dirty="0"/>
          </a:p>
        </p:txBody>
      </p:sp>
      <p:pic>
        <p:nvPicPr>
          <p:cNvPr id="7" name="Image 1" descr="preencoded.png">
            <a:extLst>
              <a:ext uri="{FF2B5EF4-FFF2-40B4-BE49-F238E27FC236}">
                <a16:creationId xmlns:a16="http://schemas.microsoft.com/office/drawing/2014/main" id="{D4F95E32-9567-7D7F-1DA4-BB2E5C9DC6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1680" y="3538728"/>
            <a:ext cx="411480" cy="411480"/>
          </a:xfrm>
          <a:prstGeom prst="rect">
            <a:avLst/>
          </a:prstGeom>
        </p:spPr>
      </p:pic>
      <p:sp>
        <p:nvSpPr>
          <p:cNvPr id="8" name="Text 4">
            <a:extLst>
              <a:ext uri="{FF2B5EF4-FFF2-40B4-BE49-F238E27FC236}">
                <a16:creationId xmlns:a16="http://schemas.microsoft.com/office/drawing/2014/main" id="{2C433693-982F-5F63-AB84-CE132D8138FA}"/>
              </a:ext>
            </a:extLst>
          </p:cNvPr>
          <p:cNvSpPr/>
          <p:nvPr/>
        </p:nvSpPr>
        <p:spPr>
          <a:xfrm>
            <a:off x="2651760" y="3474720"/>
            <a:ext cx="5029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Consistency is the goal.</a:t>
            </a:r>
            <a:endParaRPr lang="en-US" sz="1600" dirty="0"/>
          </a:p>
        </p:txBody>
      </p:sp>
      <p:pic>
        <p:nvPicPr>
          <p:cNvPr id="9" name="Image 2" descr="preencoded.png">
            <a:extLst>
              <a:ext uri="{FF2B5EF4-FFF2-40B4-BE49-F238E27FC236}">
                <a16:creationId xmlns:a16="http://schemas.microsoft.com/office/drawing/2014/main" id="{37C1A4E5-84F9-BCF4-5C71-C6410F5F60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11680" y="4087368"/>
            <a:ext cx="411480" cy="411480"/>
          </a:xfrm>
          <a:prstGeom prst="rect">
            <a:avLst/>
          </a:prstGeom>
        </p:spPr>
      </p:pic>
      <p:sp>
        <p:nvSpPr>
          <p:cNvPr id="10" name="Text 5">
            <a:extLst>
              <a:ext uri="{FF2B5EF4-FFF2-40B4-BE49-F238E27FC236}">
                <a16:creationId xmlns:a16="http://schemas.microsoft.com/office/drawing/2014/main" id="{120F722D-5C05-F2D4-67F2-8F5B3AB110A1}"/>
              </a:ext>
            </a:extLst>
          </p:cNvPr>
          <p:cNvSpPr/>
          <p:nvPr/>
        </p:nvSpPr>
        <p:spPr>
          <a:xfrm>
            <a:off x="2651760" y="4023360"/>
            <a:ext cx="5029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Baseline first. Maturity second. Panic never.</a:t>
            </a:r>
            <a:endParaRPr lang="en-US" sz="1600" dirty="0"/>
          </a:p>
        </p:txBody>
      </p:sp>
      <p:sp>
        <p:nvSpPr>
          <p:cNvPr id="11" name="Text 15">
            <a:extLst>
              <a:ext uri="{FF2B5EF4-FFF2-40B4-BE49-F238E27FC236}">
                <a16:creationId xmlns:a16="http://schemas.microsoft.com/office/drawing/2014/main" id="{2159BC76-1A63-EE92-E348-458C331138A9}"/>
              </a:ext>
            </a:extLst>
          </p:cNvPr>
          <p:cNvSpPr/>
          <p:nvPr/>
        </p:nvSpPr>
        <p:spPr>
          <a:xfrm>
            <a:off x="1463040" y="4885507"/>
            <a:ext cx="6217920" cy="274320"/>
          </a:xfrm>
          <a:prstGeom prst="rect">
            <a:avLst/>
          </a:prstGeom>
          <a:solidFill>
            <a:srgbClr val="E88A1A"/>
          </a:solidFill>
          <a:ln/>
        </p:spPr>
        <p:txBody>
          <a:bodyPr wrap="square" rtlCol="0" anchor="ctr"/>
          <a:lstStyle/>
          <a:p>
            <a:pPr algn="ctr"/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framework isn't wrong. Your execution is.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37160"/>
            <a:ext cx="7315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E88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Holy Trinity of Not Getting Hacked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64008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i="1" dirty="0">
                <a:solidFill>
                  <a:srgbClr val="E94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cannot out-secure your organization's operational maturity. Full stop.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365760" y="1188720"/>
            <a:ext cx="2606040" cy="2926080"/>
          </a:xfrm>
          <a:prstGeom prst="rect">
            <a:avLst/>
          </a:prstGeom>
          <a:solidFill>
            <a:srgbClr val="2D6A4F"/>
          </a:solidFill>
          <a:ln/>
          <a:effectLst>
            <a:outerShdw blurRad="76200" dist="254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5880" y="1417320"/>
            <a:ext cx="640080" cy="6400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02920" y="2194560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People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502920" y="2651760"/>
            <a:ext cx="23317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D0D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humans are your biggest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D0D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asset AND your biggest risk.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D0D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the CEO doesn't care,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D0D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nobody will.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3246120" y="1188720"/>
            <a:ext cx="2606040" cy="2926080"/>
          </a:xfrm>
          <a:prstGeom prst="rect">
            <a:avLst/>
          </a:prstGeom>
          <a:solidFill>
            <a:srgbClr val="B85C38"/>
          </a:solidFill>
          <a:ln/>
          <a:effectLst>
            <a:outerShdw blurRad="76200" dist="254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6240" y="1417320"/>
            <a:ext cx="640080" cy="64008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3383280" y="2194560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Process</a:t>
            </a:r>
            <a:endParaRPr lang="en-US" sz="2000" dirty="0"/>
          </a:p>
        </p:txBody>
      </p:sp>
      <p:sp>
        <p:nvSpPr>
          <p:cNvPr id="11" name="Text 7"/>
          <p:cNvSpPr/>
          <p:nvPr/>
        </p:nvSpPr>
        <p:spPr>
          <a:xfrm>
            <a:off x="3383280" y="2651760"/>
            <a:ext cx="23317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D0D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Policies before tools. Always.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D0D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can't create security policy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D0D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a vacuum.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D0D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Documented &gt; tribal knowledge.</a:t>
            </a:r>
            <a:endParaRPr lang="en-US" sz="1050" dirty="0"/>
          </a:p>
        </p:txBody>
      </p:sp>
      <p:sp>
        <p:nvSpPr>
          <p:cNvPr id="12" name="Shape 8"/>
          <p:cNvSpPr/>
          <p:nvPr/>
        </p:nvSpPr>
        <p:spPr>
          <a:xfrm>
            <a:off x="6126480" y="1188720"/>
            <a:ext cx="2606040" cy="2926080"/>
          </a:xfrm>
          <a:prstGeom prst="rect">
            <a:avLst/>
          </a:prstGeom>
          <a:solidFill>
            <a:srgbClr val="1B4965"/>
          </a:solidFill>
          <a:ln/>
          <a:effectLst>
            <a:outerShdw blurRad="76200" dist="254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6600" y="1417320"/>
            <a:ext cx="640080" cy="64008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6263640" y="2194560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Technology</a:t>
            </a:r>
            <a:endParaRPr lang="en-US" sz="2000" dirty="0"/>
          </a:p>
        </p:txBody>
      </p:sp>
      <p:sp>
        <p:nvSpPr>
          <p:cNvPr id="15" name="Text 10"/>
          <p:cNvSpPr/>
          <p:nvPr/>
        </p:nvSpPr>
        <p:spPr>
          <a:xfrm>
            <a:off x="6263640" y="2651760"/>
            <a:ext cx="23317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D0D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 tools AFTER you know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D0D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you need them for.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D0D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$50K SIEM won't fix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D0D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MFA problem.</a:t>
            </a:r>
            <a:endParaRPr lang="en-US" sz="105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94F13A2-9A4A-16B7-23D6-A7239DD169C5}"/>
              </a:ext>
            </a:extLst>
          </p:cNvPr>
          <p:cNvSpPr txBox="1"/>
          <p:nvPr/>
        </p:nvSpPr>
        <p:spPr>
          <a:xfrm>
            <a:off x="0" y="4869180"/>
            <a:ext cx="9144000" cy="274320"/>
          </a:xfrm>
          <a:prstGeom prst="rect">
            <a:avLst/>
          </a:prstGeom>
          <a:solidFill>
            <a:srgbClr val="E88A1A"/>
          </a:solidFill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Tools don't fix culture. Ask the rowing machine in the corner of my room with clothes on it.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91440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E88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Maturity Ladder (You're Probably on Rung 1)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182880" y="777240"/>
            <a:ext cx="1600200" cy="3200400"/>
          </a:xfrm>
          <a:prstGeom prst="rect">
            <a:avLst/>
          </a:prstGeom>
          <a:solidFill>
            <a:srgbClr val="0A0F1F"/>
          </a:solidFill>
          <a:ln/>
          <a:effectLst>
            <a:outerShdw blurRad="508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82880" y="777240"/>
            <a:ext cx="1600200" cy="54864"/>
          </a:xfrm>
          <a:prstGeom prst="rect">
            <a:avLst/>
          </a:prstGeom>
          <a:solidFill>
            <a:srgbClr val="E945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640080" y="1051560"/>
            <a:ext cx="640080" cy="640080"/>
          </a:xfrm>
          <a:prstGeom prst="ellipse">
            <a:avLst/>
          </a:prstGeom>
          <a:solidFill>
            <a:srgbClr val="E945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640080" y="105156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201168" y="1828800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Initial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201168" y="2240280"/>
            <a:ext cx="15544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BB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"We have antivirus</a:t>
            </a:r>
            <a:endParaRPr lang="en-US" sz="950" dirty="0"/>
          </a:p>
          <a:p>
            <a:pPr marL="0" indent="0" algn="ctr">
              <a:buNone/>
            </a:pPr>
            <a:r>
              <a:rPr lang="en-US" sz="950" i="1" dirty="0">
                <a:solidFill>
                  <a:srgbClr val="BB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somewhere, probably."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1938528" y="777240"/>
            <a:ext cx="1600200" cy="3200400"/>
          </a:xfrm>
          <a:prstGeom prst="rect">
            <a:avLst/>
          </a:prstGeom>
          <a:solidFill>
            <a:srgbClr val="0A0F1F"/>
          </a:solidFill>
          <a:ln/>
          <a:effectLst>
            <a:outerShdw blurRad="508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1938528" y="777240"/>
            <a:ext cx="1600200" cy="54864"/>
          </a:xfrm>
          <a:prstGeom prst="rect">
            <a:avLst/>
          </a:prstGeom>
          <a:solidFill>
            <a:srgbClr val="F9731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2395728" y="1051560"/>
            <a:ext cx="640080" cy="640080"/>
          </a:xfrm>
          <a:prstGeom prst="ellipse">
            <a:avLst/>
          </a:prstGeom>
          <a:solidFill>
            <a:srgbClr val="F9731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2395728" y="105156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1956816" y="1828800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Developing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956816" y="2240280"/>
            <a:ext cx="15544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BB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"We bought some tools</a:t>
            </a:r>
            <a:endParaRPr lang="en-US" sz="950" dirty="0"/>
          </a:p>
          <a:p>
            <a:pPr marL="0" indent="0" algn="ctr">
              <a:buNone/>
            </a:pPr>
            <a:r>
              <a:rPr lang="en-US" sz="950" i="1" dirty="0">
                <a:solidFill>
                  <a:srgbClr val="BB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 wrote a policy once."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3694176" y="777240"/>
            <a:ext cx="1600200" cy="3200400"/>
          </a:xfrm>
          <a:prstGeom prst="rect">
            <a:avLst/>
          </a:prstGeom>
          <a:solidFill>
            <a:srgbClr val="0A0F1F"/>
          </a:solidFill>
          <a:ln/>
          <a:effectLst>
            <a:outerShdw blurRad="508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3694176" y="777240"/>
            <a:ext cx="1600200" cy="54864"/>
          </a:xfrm>
          <a:prstGeom prst="rect">
            <a:avLst/>
          </a:prstGeom>
          <a:solidFill>
            <a:srgbClr val="FBBF2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4151376" y="1051560"/>
            <a:ext cx="640080" cy="640080"/>
          </a:xfrm>
          <a:prstGeom prst="ellipse">
            <a:avLst/>
          </a:prstGeom>
          <a:solidFill>
            <a:srgbClr val="FBBF2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151376" y="105156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3712464" y="1828800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Defined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3712464" y="2240280"/>
            <a:ext cx="15544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BB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"We have real processes</a:t>
            </a:r>
            <a:endParaRPr lang="en-US" sz="950" dirty="0"/>
          </a:p>
          <a:p>
            <a:pPr marL="0" indent="0" algn="ctr">
              <a:buNone/>
            </a:pPr>
            <a:r>
              <a:rPr lang="en-US" sz="950" i="1" dirty="0">
                <a:solidFill>
                  <a:srgbClr val="BB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 people follow them.</a:t>
            </a:r>
            <a:endParaRPr lang="en-US" sz="950" dirty="0"/>
          </a:p>
          <a:p>
            <a:pPr marL="0" indent="0" algn="ctr">
              <a:buNone/>
            </a:pPr>
            <a:r>
              <a:rPr lang="en-US" sz="950" i="1" dirty="0">
                <a:solidFill>
                  <a:srgbClr val="BB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Mostly."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449824" y="777240"/>
            <a:ext cx="1600200" cy="3200400"/>
          </a:xfrm>
          <a:prstGeom prst="rect">
            <a:avLst/>
          </a:prstGeom>
          <a:solidFill>
            <a:srgbClr val="0A0F1F"/>
          </a:solidFill>
          <a:ln/>
          <a:effectLst>
            <a:outerShdw blurRad="508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5449824" y="777240"/>
            <a:ext cx="1600200" cy="54864"/>
          </a:xfrm>
          <a:prstGeom prst="rect">
            <a:avLst/>
          </a:prstGeom>
          <a:solidFill>
            <a:srgbClr val="3B82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5907024" y="1051560"/>
            <a:ext cx="640080" cy="640080"/>
          </a:xfrm>
          <a:prstGeom prst="ellipse">
            <a:avLst/>
          </a:prstGeom>
          <a:solidFill>
            <a:srgbClr val="3B82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5907024" y="105156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4</a:t>
            </a:r>
            <a:endParaRPr lang="en-US" sz="2200" dirty="0"/>
          </a:p>
        </p:txBody>
      </p:sp>
      <p:sp>
        <p:nvSpPr>
          <p:cNvPr id="25" name="Text 23"/>
          <p:cNvSpPr/>
          <p:nvPr/>
        </p:nvSpPr>
        <p:spPr>
          <a:xfrm>
            <a:off x="5468112" y="1828800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Managed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5468112" y="2240280"/>
            <a:ext cx="15544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BB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"We measure stuff,</a:t>
            </a:r>
            <a:endParaRPr lang="en-US" sz="950" dirty="0"/>
          </a:p>
          <a:p>
            <a:pPr marL="0" indent="0" algn="ctr">
              <a:buNone/>
            </a:pPr>
            <a:r>
              <a:rPr lang="en-US" sz="950" i="1" dirty="0">
                <a:solidFill>
                  <a:srgbClr val="BB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have committees,</a:t>
            </a:r>
            <a:endParaRPr lang="en-US" sz="950" dirty="0"/>
          </a:p>
          <a:p>
            <a:pPr marL="0" indent="0" algn="ctr">
              <a:buNone/>
            </a:pPr>
            <a:r>
              <a:rPr lang="en-US" sz="950" i="1" dirty="0">
                <a:solidFill>
                  <a:srgbClr val="BB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 can prove it."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7205472" y="777240"/>
            <a:ext cx="1600200" cy="3200400"/>
          </a:xfrm>
          <a:prstGeom prst="rect">
            <a:avLst/>
          </a:prstGeom>
          <a:solidFill>
            <a:srgbClr val="0A0F1F"/>
          </a:solidFill>
          <a:ln/>
          <a:effectLst>
            <a:outerShdw blurRad="508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7205472" y="777240"/>
            <a:ext cx="1600200" cy="54864"/>
          </a:xfrm>
          <a:prstGeom prst="rect">
            <a:avLst/>
          </a:prstGeom>
          <a:solidFill>
            <a:srgbClr val="22C55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Shape 27"/>
          <p:cNvSpPr/>
          <p:nvPr/>
        </p:nvSpPr>
        <p:spPr>
          <a:xfrm>
            <a:off x="7662672" y="1051560"/>
            <a:ext cx="640080" cy="640080"/>
          </a:xfrm>
          <a:prstGeom prst="ellipse">
            <a:avLst/>
          </a:prstGeom>
          <a:solidFill>
            <a:srgbClr val="22C55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7662672" y="105156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5</a:t>
            </a:r>
            <a:endParaRPr lang="en-US" sz="2200" dirty="0"/>
          </a:p>
        </p:txBody>
      </p:sp>
      <p:sp>
        <p:nvSpPr>
          <p:cNvPr id="31" name="Text 29"/>
          <p:cNvSpPr/>
          <p:nvPr/>
        </p:nvSpPr>
        <p:spPr>
          <a:xfrm>
            <a:off x="7223760" y="1828800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Optimized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7223760" y="2240280"/>
            <a:ext cx="15544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BB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"We continuously improve</a:t>
            </a:r>
            <a:endParaRPr lang="en-US" sz="950" dirty="0"/>
          </a:p>
          <a:p>
            <a:pPr marL="0" indent="0" algn="ctr">
              <a:buNone/>
            </a:pPr>
            <a:r>
              <a:rPr lang="en-US" sz="950" i="1" dirty="0">
                <a:solidFill>
                  <a:srgbClr val="BB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 enjoy it." (Weirdos.)</a:t>
            </a:r>
            <a:endParaRPr lang="en-US" sz="950" dirty="0"/>
          </a:p>
        </p:txBody>
      </p:sp>
      <p:sp>
        <p:nvSpPr>
          <p:cNvPr id="33" name="Text 31"/>
          <p:cNvSpPr/>
          <p:nvPr/>
        </p:nvSpPr>
        <p:spPr>
          <a:xfrm>
            <a:off x="274320" y="41148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i="1" dirty="0">
                <a:solidFill>
                  <a:srgbClr val="FBBF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to 3. Seriously. That's the whole talk.</a:t>
            </a:r>
            <a:endParaRPr lang="en-US" sz="12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76E0C82-803E-D67C-3D6E-A010058697A9}"/>
              </a:ext>
            </a:extLst>
          </p:cNvPr>
          <p:cNvSpPr txBox="1"/>
          <p:nvPr/>
        </p:nvSpPr>
        <p:spPr>
          <a:xfrm>
            <a:off x="1463040" y="4869180"/>
            <a:ext cx="6217920" cy="274320"/>
          </a:xfrm>
          <a:prstGeom prst="rect">
            <a:avLst/>
          </a:prstGeom>
          <a:solidFill>
            <a:srgbClr val="E88A1A"/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wouldn't build a $10,000 fence to protect a $2,000 llama, just ask Henry.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137160"/>
            <a:ext cx="7772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E88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Level 1: The "Bare Minimum" That Most People Skip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365760" y="914400"/>
            <a:ext cx="4023360" cy="640080"/>
          </a:xfrm>
          <a:prstGeom prst="rect">
            <a:avLst/>
          </a:prstGeom>
          <a:solidFill>
            <a:srgbClr val="0A0F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488" y="1033272"/>
            <a:ext cx="402336" cy="40233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005840" y="914400"/>
            <a:ext cx="3200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Patch Management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365760" y="1664208"/>
            <a:ext cx="4023360" cy="640080"/>
          </a:xfrm>
          <a:prstGeom prst="rect">
            <a:avLst/>
          </a:prstGeom>
          <a:solidFill>
            <a:srgbClr val="0A0F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488" y="1783080"/>
            <a:ext cx="402336" cy="40233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005840" y="1664208"/>
            <a:ext cx="3200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MFA (yes, everywhere)</a:t>
            </a:r>
            <a:endParaRPr lang="en-US" sz="1300" dirty="0"/>
          </a:p>
        </p:txBody>
      </p:sp>
      <p:sp>
        <p:nvSpPr>
          <p:cNvPr id="11" name="Shape 7"/>
          <p:cNvSpPr/>
          <p:nvPr/>
        </p:nvSpPr>
        <p:spPr>
          <a:xfrm>
            <a:off x="365760" y="2414016"/>
            <a:ext cx="4023360" cy="640080"/>
          </a:xfrm>
          <a:prstGeom prst="rect">
            <a:avLst/>
          </a:prstGeom>
          <a:solidFill>
            <a:srgbClr val="0A0F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488" y="2532888"/>
            <a:ext cx="402336" cy="402336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005840" y="2414016"/>
            <a:ext cx="3200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EDR / MDR</a:t>
            </a:r>
            <a:endParaRPr lang="en-US" sz="1300" dirty="0"/>
          </a:p>
        </p:txBody>
      </p:sp>
      <p:sp>
        <p:nvSpPr>
          <p:cNvPr id="14" name="Shape 9"/>
          <p:cNvSpPr/>
          <p:nvPr/>
        </p:nvSpPr>
        <p:spPr>
          <a:xfrm>
            <a:off x="365760" y="3163824"/>
            <a:ext cx="4023360" cy="640080"/>
          </a:xfrm>
          <a:prstGeom prst="rect">
            <a:avLst/>
          </a:prstGeom>
          <a:solidFill>
            <a:srgbClr val="0A0F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488" y="3282696"/>
            <a:ext cx="402336" cy="402336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005840" y="3163824"/>
            <a:ext cx="3200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Awareness Training</a:t>
            </a:r>
            <a:endParaRPr lang="en-US" sz="1300" dirty="0"/>
          </a:p>
        </p:txBody>
      </p:sp>
      <p:sp>
        <p:nvSpPr>
          <p:cNvPr id="17" name="Shape 11"/>
          <p:cNvSpPr/>
          <p:nvPr/>
        </p:nvSpPr>
        <p:spPr>
          <a:xfrm>
            <a:off x="4663440" y="914400"/>
            <a:ext cx="4023360" cy="640080"/>
          </a:xfrm>
          <a:prstGeom prst="rect">
            <a:avLst/>
          </a:prstGeom>
          <a:solidFill>
            <a:srgbClr val="0A0F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73168" y="1033272"/>
            <a:ext cx="402336" cy="402336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5303520" y="914400"/>
            <a:ext cx="3200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Designated Security Officer</a:t>
            </a:r>
            <a:endParaRPr lang="en-US" sz="1300" dirty="0"/>
          </a:p>
        </p:txBody>
      </p:sp>
      <p:sp>
        <p:nvSpPr>
          <p:cNvPr id="20" name="Shape 13"/>
          <p:cNvSpPr/>
          <p:nvPr/>
        </p:nvSpPr>
        <p:spPr>
          <a:xfrm>
            <a:off x="4663440" y="1664208"/>
            <a:ext cx="4023360" cy="640080"/>
          </a:xfrm>
          <a:prstGeom prst="rect">
            <a:avLst/>
          </a:prstGeom>
          <a:solidFill>
            <a:srgbClr val="0A0F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1" name="Image 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73168" y="1783080"/>
            <a:ext cx="402336" cy="402336"/>
          </a:xfrm>
          <a:prstGeom prst="rect">
            <a:avLst/>
          </a:prstGeom>
        </p:spPr>
      </p:pic>
      <p:sp>
        <p:nvSpPr>
          <p:cNvPr id="22" name="Text 14"/>
          <p:cNvSpPr/>
          <p:nvPr/>
        </p:nvSpPr>
        <p:spPr>
          <a:xfrm>
            <a:off x="5303520" y="1664208"/>
            <a:ext cx="3200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External Email Notice</a:t>
            </a:r>
            <a:endParaRPr lang="en-US" sz="1300" dirty="0"/>
          </a:p>
        </p:txBody>
      </p:sp>
      <p:sp>
        <p:nvSpPr>
          <p:cNvPr id="23" name="Shape 15"/>
          <p:cNvSpPr/>
          <p:nvPr/>
        </p:nvSpPr>
        <p:spPr>
          <a:xfrm>
            <a:off x="4663440" y="2414016"/>
            <a:ext cx="4023360" cy="640080"/>
          </a:xfrm>
          <a:prstGeom prst="rect">
            <a:avLst/>
          </a:prstGeom>
          <a:solidFill>
            <a:srgbClr val="0A0F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4" name="Image 6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73168" y="2532888"/>
            <a:ext cx="402336" cy="402336"/>
          </a:xfrm>
          <a:prstGeom prst="rect">
            <a:avLst/>
          </a:prstGeom>
        </p:spPr>
      </p:pic>
      <p:sp>
        <p:nvSpPr>
          <p:cNvPr id="25" name="Text 16"/>
          <p:cNvSpPr/>
          <p:nvPr/>
        </p:nvSpPr>
        <p:spPr>
          <a:xfrm>
            <a:off x="5303520" y="2414016"/>
            <a:ext cx="3200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3-2-1 Backup Strategy</a:t>
            </a:r>
            <a:endParaRPr lang="en-US" sz="1300" dirty="0"/>
          </a:p>
        </p:txBody>
      </p:sp>
      <p:sp>
        <p:nvSpPr>
          <p:cNvPr id="26" name="Shape 17"/>
          <p:cNvSpPr/>
          <p:nvPr/>
        </p:nvSpPr>
        <p:spPr>
          <a:xfrm>
            <a:off x="4663440" y="3163824"/>
            <a:ext cx="4023360" cy="640080"/>
          </a:xfrm>
          <a:prstGeom prst="rect">
            <a:avLst/>
          </a:prstGeom>
          <a:solidFill>
            <a:srgbClr val="0A0F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7" name="Image 7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73168" y="3282696"/>
            <a:ext cx="402336" cy="402336"/>
          </a:xfrm>
          <a:prstGeom prst="rect">
            <a:avLst/>
          </a:prstGeom>
        </p:spPr>
      </p:pic>
      <p:sp>
        <p:nvSpPr>
          <p:cNvPr id="28" name="Text 18"/>
          <p:cNvSpPr/>
          <p:nvPr/>
        </p:nvSpPr>
        <p:spPr>
          <a:xfrm>
            <a:off x="5303520" y="3163824"/>
            <a:ext cx="3200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Vulnerability Visibility</a:t>
            </a:r>
            <a:endParaRPr lang="en-US" sz="1300" dirty="0"/>
          </a:p>
        </p:txBody>
      </p:sp>
      <p:sp>
        <p:nvSpPr>
          <p:cNvPr id="29" name="Text 19"/>
          <p:cNvSpPr/>
          <p:nvPr/>
        </p:nvSpPr>
        <p:spPr>
          <a:xfrm>
            <a:off x="-1" y="3977640"/>
            <a:ext cx="9143999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i="1" dirty="0">
                <a:solidFill>
                  <a:srgbClr val="FBBF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you're not doing these, you're not doing cybersecurity. You're doing IT with a prayer.</a:t>
            </a:r>
            <a:endParaRPr lang="en-US" sz="1100" dirty="0"/>
          </a:p>
        </p:txBody>
      </p:sp>
      <p:sp>
        <p:nvSpPr>
          <p:cNvPr id="32" name="Text 21">
            <a:extLst>
              <a:ext uri="{FF2B5EF4-FFF2-40B4-BE49-F238E27FC236}">
                <a16:creationId xmlns:a16="http://schemas.microsoft.com/office/drawing/2014/main" id="{7A8A7559-AB7B-97A3-AF77-AE5E2C2F81DA}"/>
              </a:ext>
            </a:extLst>
          </p:cNvPr>
          <p:cNvSpPr/>
          <p:nvPr/>
        </p:nvSpPr>
        <p:spPr>
          <a:xfrm>
            <a:off x="0" y="4869180"/>
            <a:ext cx="9144000" cy="274320"/>
          </a:xfrm>
          <a:prstGeom prst="rect">
            <a:avLst/>
          </a:prstGeom>
          <a:solidFill>
            <a:srgbClr val="E88A1A"/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These are the freebies. You literally have no excuse.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37160"/>
            <a:ext cx="7315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E88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 Reasons To Do This Stuff First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274320" y="822960"/>
            <a:ext cx="2697480" cy="3291840"/>
          </a:xfrm>
          <a:prstGeom prst="rect">
            <a:avLst/>
          </a:prstGeom>
          <a:solidFill>
            <a:srgbClr val="0A0F1F"/>
          </a:solidFill>
          <a:ln/>
          <a:effectLst>
            <a:outerShdw blurRad="76200" dist="254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274320" y="822960"/>
            <a:ext cx="2697480" cy="54864"/>
          </a:xfrm>
          <a:prstGeom prst="rect">
            <a:avLst/>
          </a:prstGeom>
          <a:solidFill>
            <a:srgbClr val="E9456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0160" y="1097280"/>
            <a:ext cx="640080" cy="6400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11480" y="1874520"/>
            <a:ext cx="2423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Insurance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Will Deny You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411480" y="2560320"/>
            <a:ext cx="24231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BB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cyber insurance requires these. No controls = no claim = you're cooked.</a:t>
            </a:r>
            <a:endParaRPr lang="en-US" sz="1100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A27E5A1-1B97-1914-3320-9C9AD9A5B9F4}"/>
              </a:ext>
            </a:extLst>
          </p:cNvPr>
          <p:cNvGrpSpPr/>
          <p:nvPr/>
        </p:nvGrpSpPr>
        <p:grpSpPr>
          <a:xfrm>
            <a:off x="3200400" y="822960"/>
            <a:ext cx="2697480" cy="3291840"/>
            <a:chOff x="3200400" y="822960"/>
            <a:chExt cx="2697480" cy="3291840"/>
          </a:xfrm>
        </p:grpSpPr>
        <p:sp>
          <p:nvSpPr>
            <p:cNvPr id="8" name="Shape 5"/>
            <p:cNvSpPr/>
            <p:nvPr/>
          </p:nvSpPr>
          <p:spPr>
            <a:xfrm>
              <a:off x="3200400" y="822960"/>
              <a:ext cx="2697480" cy="3291840"/>
            </a:xfrm>
            <a:prstGeom prst="rect">
              <a:avLst/>
            </a:prstGeom>
            <a:solidFill>
              <a:srgbClr val="0A0F1F"/>
            </a:solidFill>
            <a:ln/>
            <a:effectLst>
              <a:outerShdw blurRad="76200" dist="25400" dir="8100000" algn="bl" rotWithShape="0">
                <a:srgbClr val="000000">
                  <a:alpha val="25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Shape 6"/>
            <p:cNvSpPr/>
            <p:nvPr/>
          </p:nvSpPr>
          <p:spPr>
            <a:xfrm>
              <a:off x="3200400" y="822960"/>
              <a:ext cx="2697480" cy="54864"/>
            </a:xfrm>
            <a:prstGeom prst="rect">
              <a:avLst/>
            </a:prstGeom>
            <a:solidFill>
              <a:srgbClr val="F97316"/>
            </a:solidFill>
            <a:ln/>
          </p:spPr>
          <p:txBody>
            <a:bodyPr/>
            <a:lstStyle/>
            <a:p>
              <a:endParaRPr lang="en-US"/>
            </a:p>
          </p:txBody>
        </p:sp>
        <p:pic>
          <p:nvPicPr>
            <p:cNvPr id="10" name="Image 1" descr="preencoded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206240" y="1097280"/>
              <a:ext cx="640080" cy="640080"/>
            </a:xfrm>
            <a:prstGeom prst="rect">
              <a:avLst/>
            </a:prstGeom>
          </p:spPr>
        </p:pic>
        <p:sp>
          <p:nvSpPr>
            <p:cNvPr id="11" name="Text 7"/>
            <p:cNvSpPr/>
            <p:nvPr/>
          </p:nvSpPr>
          <p:spPr>
            <a:xfrm>
              <a:off x="3337560" y="1874520"/>
              <a:ext cx="2423160" cy="6400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400" b="1" dirty="0">
                  <a:solidFill>
                    <a:srgbClr val="FFFFFF"/>
                  </a:solidFill>
                  <a:latin typeface="Trebuchet MS" pitchFamily="34" charset="0"/>
                  <a:ea typeface="Trebuchet MS" pitchFamily="34" charset="-122"/>
                  <a:cs typeface="Trebuchet MS" pitchFamily="34" charset="-120"/>
                </a:rPr>
                <a:t>Hackers Love</a:t>
              </a:r>
              <a:endParaRPr lang="en-US" sz="1400" dirty="0"/>
            </a:p>
            <a:p>
              <a:pPr marL="0" indent="0" algn="ctr">
                <a:buNone/>
              </a:pPr>
              <a:r>
                <a:rPr lang="en-US" sz="1400" b="1" dirty="0">
                  <a:solidFill>
                    <a:srgbClr val="FFFFFF"/>
                  </a:solidFill>
                  <a:latin typeface="Trebuchet MS" pitchFamily="34" charset="0"/>
                  <a:ea typeface="Trebuchet MS" pitchFamily="34" charset="-122"/>
                  <a:cs typeface="Trebuchet MS" pitchFamily="34" charset="-120"/>
                </a:rPr>
                <a:t>Lazy Targets</a:t>
              </a:r>
              <a:endParaRPr lang="en-US" sz="1400" dirty="0"/>
            </a:p>
          </p:txBody>
        </p:sp>
        <p:sp>
          <p:nvSpPr>
            <p:cNvPr id="12" name="Text 8"/>
            <p:cNvSpPr/>
            <p:nvPr/>
          </p:nvSpPr>
          <p:spPr>
            <a:xfrm>
              <a:off x="3337560" y="2560320"/>
              <a:ext cx="2423160" cy="11887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100" dirty="0">
                  <a:solidFill>
                    <a:srgbClr val="BBBBCC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Your car is locked, your neighbor's isn’t. Guess who gets broken into.</a:t>
              </a:r>
              <a:endParaRPr lang="en-US" sz="1100" dirty="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12BC13B-0FCE-D40E-D6FB-2E42FFF4F878}"/>
              </a:ext>
            </a:extLst>
          </p:cNvPr>
          <p:cNvGrpSpPr/>
          <p:nvPr/>
        </p:nvGrpSpPr>
        <p:grpSpPr>
          <a:xfrm>
            <a:off x="6126480" y="822960"/>
            <a:ext cx="2697480" cy="3291840"/>
            <a:chOff x="6126480" y="822960"/>
            <a:chExt cx="2697480" cy="3291840"/>
          </a:xfrm>
        </p:grpSpPr>
        <p:sp>
          <p:nvSpPr>
            <p:cNvPr id="13" name="Shape 9"/>
            <p:cNvSpPr/>
            <p:nvPr/>
          </p:nvSpPr>
          <p:spPr>
            <a:xfrm>
              <a:off x="6126480" y="822960"/>
              <a:ext cx="2697480" cy="3291840"/>
            </a:xfrm>
            <a:prstGeom prst="rect">
              <a:avLst/>
            </a:prstGeom>
            <a:solidFill>
              <a:srgbClr val="0A0F1F"/>
            </a:solidFill>
            <a:ln/>
            <a:effectLst>
              <a:outerShdw blurRad="76200" dist="25400" dir="8100000" algn="bl" rotWithShape="0">
                <a:srgbClr val="000000">
                  <a:alpha val="25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Shape 10"/>
            <p:cNvSpPr/>
            <p:nvPr/>
          </p:nvSpPr>
          <p:spPr>
            <a:xfrm>
              <a:off x="6126480" y="822960"/>
              <a:ext cx="2697480" cy="54864"/>
            </a:xfrm>
            <a:prstGeom prst="rect">
              <a:avLst/>
            </a:prstGeom>
            <a:solidFill>
              <a:srgbClr val="22C55E"/>
            </a:solidFill>
            <a:ln/>
          </p:spPr>
          <p:txBody>
            <a:bodyPr/>
            <a:lstStyle/>
            <a:p>
              <a:endParaRPr lang="en-US"/>
            </a:p>
          </p:txBody>
        </p:sp>
        <p:pic>
          <p:nvPicPr>
            <p:cNvPr id="15" name="Image 2" descr="preencoded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132320" y="1097280"/>
              <a:ext cx="640080" cy="640080"/>
            </a:xfrm>
            <a:prstGeom prst="rect">
              <a:avLst/>
            </a:prstGeom>
          </p:spPr>
        </p:pic>
        <p:sp>
          <p:nvSpPr>
            <p:cNvPr id="16" name="Text 11"/>
            <p:cNvSpPr/>
            <p:nvPr/>
          </p:nvSpPr>
          <p:spPr>
            <a:xfrm>
              <a:off x="6263640" y="1874520"/>
              <a:ext cx="2423160" cy="6400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400" b="1" dirty="0">
                  <a:solidFill>
                    <a:srgbClr val="FFFFFF"/>
                  </a:solidFill>
                  <a:latin typeface="Trebuchet MS" pitchFamily="34" charset="0"/>
                  <a:ea typeface="Trebuchet MS" pitchFamily="34" charset="-122"/>
                  <a:cs typeface="Trebuchet MS" pitchFamily="34" charset="-120"/>
                </a:rPr>
                <a:t>They're</a:t>
              </a:r>
              <a:endParaRPr lang="en-US" sz="1400" dirty="0"/>
            </a:p>
            <a:p>
              <a:pPr marL="0" indent="0" algn="ctr">
                <a:buNone/>
              </a:pPr>
              <a:r>
                <a:rPr lang="en-US" sz="1400" b="1" dirty="0">
                  <a:solidFill>
                    <a:srgbClr val="FFFFFF"/>
                  </a:solidFill>
                  <a:latin typeface="Trebuchet MS" pitchFamily="34" charset="0"/>
                  <a:ea typeface="Trebuchet MS" pitchFamily="34" charset="-122"/>
                  <a:cs typeface="Trebuchet MS" pitchFamily="34" charset="-120"/>
                </a:rPr>
                <a:t>Basically Free</a:t>
              </a:r>
              <a:endParaRPr lang="en-US" sz="1400" dirty="0"/>
            </a:p>
          </p:txBody>
        </p:sp>
        <p:sp>
          <p:nvSpPr>
            <p:cNvPr id="17" name="Text 12"/>
            <p:cNvSpPr/>
            <p:nvPr/>
          </p:nvSpPr>
          <p:spPr>
            <a:xfrm>
              <a:off x="6263640" y="2560320"/>
              <a:ext cx="2423160" cy="11887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100" dirty="0">
                  <a:solidFill>
                    <a:srgbClr val="BBBBCC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Low effort, low cost, low disruption. Appetizers while you build the main course.</a:t>
              </a:r>
              <a:endParaRPr lang="en-US" sz="1100" dirty="0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3EDE0A14-9516-23B8-B396-E12B2E34A269}"/>
              </a:ext>
            </a:extLst>
          </p:cNvPr>
          <p:cNvSpPr txBox="1"/>
          <p:nvPr/>
        </p:nvSpPr>
        <p:spPr>
          <a:xfrm>
            <a:off x="1463040" y="4869180"/>
            <a:ext cx="6217920" cy="274320"/>
          </a:xfrm>
          <a:prstGeom prst="rect">
            <a:avLst/>
          </a:prstGeom>
          <a:solidFill>
            <a:srgbClr val="E88A1A"/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wouldn't build a $10,000 fence to protect a $2,000 llama, just ask Henry.</a:t>
            </a:r>
            <a:endParaRPr lang="en-US" sz="1400" dirty="0"/>
          </a:p>
        </p:txBody>
      </p:sp>
      <p:pic>
        <p:nvPicPr>
          <p:cNvPr id="1026" name="Picture 2" descr="pax8beyond | Pierre Kleine Schaars">
            <a:extLst>
              <a:ext uri="{FF2B5EF4-FFF2-40B4-BE49-F238E27FC236}">
                <a16:creationId xmlns:a16="http://schemas.microsoft.com/office/drawing/2014/main" id="{5E206C37-44D8-D6DB-8D37-3A756AA1B1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275"/>
          <a:stretch>
            <a:fillRect/>
          </a:stretch>
        </p:blipFill>
        <p:spPr bwMode="auto">
          <a:xfrm>
            <a:off x="3438833" y="822960"/>
            <a:ext cx="2266334" cy="329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o, no, no you very bad man Babu Bhatt (Seinfeld) | Reaction Gifs">
            <a:extLst>
              <a:ext uri="{FF2B5EF4-FFF2-40B4-BE49-F238E27FC236}">
                <a16:creationId xmlns:a16="http://schemas.microsoft.com/office/drawing/2014/main" id="{A7F38F42-E4D3-58C6-42B9-4E0ED4C219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11" y="850393"/>
            <a:ext cx="2671789" cy="2003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asy GIFs - Find &amp; Share on GIPHY">
            <a:extLst>
              <a:ext uri="{FF2B5EF4-FFF2-40B4-BE49-F238E27FC236}">
                <a16:creationId xmlns:a16="http://schemas.microsoft.com/office/drawing/2014/main" id="{8511DAEB-99EF-D902-1C77-5E4EA2ED97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2403" y="850393"/>
            <a:ext cx="2625633" cy="196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1952</Words>
  <Application>Microsoft Office PowerPoint</Application>
  <PresentationFormat>On-screen Show (16:9)</PresentationFormat>
  <Paragraphs>301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Trebuchet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Cyber Maturity Model — MSPGeekCon 2026</dc:title>
  <dc:subject>PptxGenJS Presentation</dc:subject>
  <dc:creator>Blacksmith InfoSec</dc:creator>
  <cp:lastModifiedBy>Michael Zbarsky</cp:lastModifiedBy>
  <cp:revision>7</cp:revision>
  <dcterms:created xsi:type="dcterms:W3CDTF">2026-05-04T14:40:18Z</dcterms:created>
  <dcterms:modified xsi:type="dcterms:W3CDTF">2026-05-04T15:58:11Z</dcterms:modified>
</cp:coreProperties>
</file>